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76" r:id="rId11"/>
    <p:sldId id="284" r:id="rId12"/>
    <p:sldId id="285" r:id="rId13"/>
    <p:sldId id="286" r:id="rId14"/>
    <p:sldId id="277" r:id="rId15"/>
    <p:sldId id="278" r:id="rId16"/>
    <p:sldId id="280" r:id="rId17"/>
    <p:sldId id="279" r:id="rId18"/>
    <p:sldId id="281" r:id="rId19"/>
    <p:sldId id="282" r:id="rId20"/>
    <p:sldId id="283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344CD-481D-4084-9B2E-CBD49E092D96}" v="11" dt="2022-09-16T17:49:42.376"/>
    <p1510:client id="{F04E5A47-EA96-4761-8686-B23646F098D5}" v="32" dt="2022-09-18T06:29:52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794"/>
  </p:normalViewPr>
  <p:slideViewPr>
    <p:cSldViewPr snapToGrid="0" snapToObjects="1">
      <p:cViewPr varScale="1">
        <p:scale>
          <a:sx n="93" d="100"/>
          <a:sy n="93" d="100"/>
        </p:scale>
        <p:origin x="21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46344CD-481D-4084-9B2E-CBD49E092D96}"/>
    <pc:docChg chg="modSld">
      <pc:chgData name="" userId="" providerId="" clId="Web-{646344CD-481D-4084-9B2E-CBD49E092D96}" dt="2022-09-16T17:49:26.188" v="5" actId="20577"/>
      <pc:docMkLst>
        <pc:docMk/>
      </pc:docMkLst>
      <pc:sldChg chg="modSp">
        <pc:chgData name="" userId="" providerId="" clId="Web-{646344CD-481D-4084-9B2E-CBD49E092D96}" dt="2022-09-16T17:49:26.188" v="5" actId="20577"/>
        <pc:sldMkLst>
          <pc:docMk/>
          <pc:sldMk cId="3225463391" sldId="256"/>
        </pc:sldMkLst>
        <pc:spChg chg="mod">
          <ac:chgData name="" userId="" providerId="" clId="Web-{646344CD-481D-4084-9B2E-CBD49E092D96}" dt="2022-09-16T17:49:26.188" v="5" actId="20577"/>
          <ac:spMkLst>
            <pc:docMk/>
            <pc:sldMk cId="3225463391" sldId="256"/>
            <ac:spMk id="3" creationId="{4B165E82-835D-234B-934C-7009C45469F9}"/>
          </ac:spMkLst>
        </pc:spChg>
      </pc:sldChg>
    </pc:docChg>
  </pc:docChgLst>
  <pc:docChgLst>
    <pc:chgData name="Jacob Schrot" userId="FbSIRgj+ak9Qw8QT/nmHBJb6MlVOv6Q65GvU4un66IA=" providerId="None" clId="Web-{646344CD-481D-4084-9B2E-CBD49E092D96}"/>
    <pc:docChg chg="delSld modSld">
      <pc:chgData name="Jacob Schrot" userId="FbSIRgj+ak9Qw8QT/nmHBJb6MlVOv6Q65GvU4un66IA=" providerId="None" clId="Web-{646344CD-481D-4084-9B2E-CBD49E092D96}" dt="2022-09-16T17:49:42.376" v="3"/>
      <pc:docMkLst>
        <pc:docMk/>
      </pc:docMkLst>
      <pc:sldChg chg="modSp">
        <pc:chgData name="Jacob Schrot" userId="FbSIRgj+ak9Qw8QT/nmHBJb6MlVOv6Q65GvU4un66IA=" providerId="None" clId="Web-{646344CD-481D-4084-9B2E-CBD49E092D96}" dt="2022-09-16T17:49:28.094" v="2" actId="20577"/>
        <pc:sldMkLst>
          <pc:docMk/>
          <pc:sldMk cId="3225463391" sldId="256"/>
        </pc:sldMkLst>
        <pc:spChg chg="mod">
          <ac:chgData name="Jacob Schrot" userId="FbSIRgj+ak9Qw8QT/nmHBJb6MlVOv6Q65GvU4un66IA=" providerId="None" clId="Web-{646344CD-481D-4084-9B2E-CBD49E092D96}" dt="2022-09-16T17:49:28.094" v="2" actId="20577"/>
          <ac:spMkLst>
            <pc:docMk/>
            <pc:sldMk cId="3225463391" sldId="256"/>
            <ac:spMk id="3" creationId="{4B165E82-835D-234B-934C-7009C45469F9}"/>
          </ac:spMkLst>
        </pc:spChg>
      </pc:sldChg>
      <pc:sldChg chg="del">
        <pc:chgData name="Jacob Schrot" userId="FbSIRgj+ak9Qw8QT/nmHBJb6MlVOv6Q65GvU4un66IA=" providerId="None" clId="Web-{646344CD-481D-4084-9B2E-CBD49E092D96}" dt="2022-09-16T17:49:42.376" v="3"/>
        <pc:sldMkLst>
          <pc:docMk/>
          <pc:sldMk cId="929877781" sldId="287"/>
        </pc:sldMkLst>
      </pc:sldChg>
    </pc:docChg>
  </pc:docChgLst>
  <pc:docChgLst>
    <pc:chgData name="Jacob Schrot" userId="FbSIRgj+ak9Qw8QT/nmHBJb6MlVOv6Q65GvU4un66IA=" providerId="None" clId="Web-{F04E5A47-EA96-4761-8686-B23646F098D5}"/>
    <pc:docChg chg="modSld">
      <pc:chgData name="Jacob Schrot" userId="FbSIRgj+ak9Qw8QT/nmHBJb6MlVOv6Q65GvU4un66IA=" providerId="None" clId="Web-{F04E5A47-EA96-4761-8686-B23646F098D5}" dt="2022-09-18T06:29:52.743" v="28" actId="20577"/>
      <pc:docMkLst>
        <pc:docMk/>
      </pc:docMkLst>
      <pc:sldChg chg="modSp">
        <pc:chgData name="Jacob Schrot" userId="FbSIRgj+ak9Qw8QT/nmHBJb6MlVOv6Q65GvU4un66IA=" providerId="None" clId="Web-{F04E5A47-EA96-4761-8686-B23646F098D5}" dt="2022-09-18T06:28:16.976" v="0" actId="20577"/>
        <pc:sldMkLst>
          <pc:docMk/>
          <pc:sldMk cId="4284306055" sldId="277"/>
        </pc:sldMkLst>
        <pc:spChg chg="mod">
          <ac:chgData name="Jacob Schrot" userId="FbSIRgj+ak9Qw8QT/nmHBJb6MlVOv6Q65GvU4un66IA=" providerId="None" clId="Web-{F04E5A47-EA96-4761-8686-B23646F098D5}" dt="2022-09-18T06:28:16.976" v="0" actId="20577"/>
          <ac:spMkLst>
            <pc:docMk/>
            <pc:sldMk cId="4284306055" sldId="277"/>
            <ac:spMk id="9" creationId="{518BE800-D1FE-444A-BF3E-7A9D8BEA8AAE}"/>
          </ac:spMkLst>
        </pc:spChg>
      </pc:sldChg>
      <pc:sldChg chg="modSp">
        <pc:chgData name="Jacob Schrot" userId="FbSIRgj+ak9Qw8QT/nmHBJb6MlVOv6Q65GvU4un66IA=" providerId="None" clId="Web-{F04E5A47-EA96-4761-8686-B23646F098D5}" dt="2022-09-18T06:28:56.898" v="13" actId="20577"/>
        <pc:sldMkLst>
          <pc:docMk/>
          <pc:sldMk cId="2821691267" sldId="278"/>
        </pc:sldMkLst>
        <pc:spChg chg="mod">
          <ac:chgData name="Jacob Schrot" userId="FbSIRgj+ak9Qw8QT/nmHBJb6MlVOv6Q65GvU4un66IA=" providerId="None" clId="Web-{F04E5A47-EA96-4761-8686-B23646F098D5}" dt="2022-09-18T06:28:56.898" v="13" actId="20577"/>
          <ac:spMkLst>
            <pc:docMk/>
            <pc:sldMk cId="2821691267" sldId="278"/>
            <ac:spMk id="3" creationId="{2666A379-AD95-4141-8EF5-97D0751778E8}"/>
          </ac:spMkLst>
        </pc:spChg>
      </pc:sldChg>
      <pc:sldChg chg="modSp">
        <pc:chgData name="Jacob Schrot" userId="FbSIRgj+ak9Qw8QT/nmHBJb6MlVOv6Q65GvU4un66IA=" providerId="None" clId="Web-{F04E5A47-EA96-4761-8686-B23646F098D5}" dt="2022-09-18T06:29:18.071" v="16" actId="20577"/>
        <pc:sldMkLst>
          <pc:docMk/>
          <pc:sldMk cId="16172343" sldId="280"/>
        </pc:sldMkLst>
        <pc:spChg chg="mod">
          <ac:chgData name="Jacob Schrot" userId="FbSIRgj+ak9Qw8QT/nmHBJb6MlVOv6Q65GvU4un66IA=" providerId="None" clId="Web-{F04E5A47-EA96-4761-8686-B23646F098D5}" dt="2022-09-18T06:29:18.071" v="16" actId="20577"/>
          <ac:spMkLst>
            <pc:docMk/>
            <pc:sldMk cId="16172343" sldId="280"/>
            <ac:spMk id="3" creationId="{25372C54-259F-B948-BF97-0C08B28DF720}"/>
          </ac:spMkLst>
        </pc:spChg>
      </pc:sldChg>
      <pc:sldChg chg="modSp">
        <pc:chgData name="Jacob Schrot" userId="FbSIRgj+ak9Qw8QT/nmHBJb6MlVOv6Q65GvU4un66IA=" providerId="None" clId="Web-{F04E5A47-EA96-4761-8686-B23646F098D5}" dt="2022-09-18T06:29:52.743" v="28" actId="20577"/>
        <pc:sldMkLst>
          <pc:docMk/>
          <pc:sldMk cId="2024832145" sldId="282"/>
        </pc:sldMkLst>
        <pc:spChg chg="mod">
          <ac:chgData name="Jacob Schrot" userId="FbSIRgj+ak9Qw8QT/nmHBJb6MlVOv6Q65GvU4un66IA=" providerId="None" clId="Web-{F04E5A47-EA96-4761-8686-B23646F098D5}" dt="2022-09-18T06:29:52.743" v="28" actId="20577"/>
          <ac:spMkLst>
            <pc:docMk/>
            <pc:sldMk cId="2024832145" sldId="282"/>
            <ac:spMk id="3" creationId="{26D9EB9A-C1B7-6743-9D6F-4A46D9B1CCB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05F70-6666-9544-83B8-600052FECEF0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4BDE307-40B2-7D46-9D7A-C26D5869F31D}">
      <dgm:prSet phldrT="[Text]" custT="1"/>
      <dgm:spPr/>
      <dgm:t>
        <a:bodyPr/>
        <a:lstStyle/>
        <a:p>
          <a:r>
            <a:rPr lang="de-DE" sz="2500" dirty="0"/>
            <a:t>The </a:t>
          </a:r>
          <a:r>
            <a:rPr lang="de-DE" sz="2500" dirty="0" err="1"/>
            <a:t>six</a:t>
          </a:r>
          <a:r>
            <a:rPr lang="de-DE" sz="2500" dirty="0"/>
            <a:t> </a:t>
          </a:r>
          <a:r>
            <a:rPr lang="de-DE" sz="2500" dirty="0" err="1"/>
            <a:t>keys</a:t>
          </a:r>
          <a:endParaRPr lang="de-DE" sz="2500" dirty="0"/>
        </a:p>
      </dgm:t>
    </dgm:pt>
    <dgm:pt modelId="{92B0A8EE-C0B7-6C49-821F-4960DB4CA8D0}" type="parTrans" cxnId="{CD145B74-3422-9349-9196-EDBAE6EDEAE4}">
      <dgm:prSet/>
      <dgm:spPr/>
      <dgm:t>
        <a:bodyPr/>
        <a:lstStyle/>
        <a:p>
          <a:endParaRPr lang="de-DE"/>
        </a:p>
      </dgm:t>
    </dgm:pt>
    <dgm:pt modelId="{5E8F7806-EFE3-D344-86DF-5D1A26628B0D}" type="sibTrans" cxnId="{CD145B74-3422-9349-9196-EDBAE6EDEAE4}">
      <dgm:prSet/>
      <dgm:spPr/>
      <dgm:t>
        <a:bodyPr/>
        <a:lstStyle/>
        <a:p>
          <a:endParaRPr lang="de-DE"/>
        </a:p>
      </dgm:t>
    </dgm:pt>
    <dgm:pt modelId="{4AA32664-9F3A-464E-99FC-E69DA636AF2B}">
      <dgm:prSet phldrT="[Text]"/>
      <dgm:spPr/>
      <dgm:t>
        <a:bodyPr/>
        <a:lstStyle/>
        <a:p>
          <a:r>
            <a:rPr lang="de-DE" dirty="0"/>
            <a:t>Security</a:t>
          </a:r>
        </a:p>
      </dgm:t>
    </dgm:pt>
    <dgm:pt modelId="{CC9C8967-7B68-084F-B3D8-FB1E00125A3E}" type="parTrans" cxnId="{3995DE8F-3BE9-2247-AC13-036EC6C8C8BC}">
      <dgm:prSet/>
      <dgm:spPr/>
      <dgm:t>
        <a:bodyPr/>
        <a:lstStyle/>
        <a:p>
          <a:endParaRPr lang="de-DE"/>
        </a:p>
      </dgm:t>
    </dgm:pt>
    <dgm:pt modelId="{F2071710-E079-FF4E-A002-7BD6B615E2FF}" type="sibTrans" cxnId="{3995DE8F-3BE9-2247-AC13-036EC6C8C8BC}">
      <dgm:prSet/>
      <dgm:spPr/>
      <dgm:t>
        <a:bodyPr/>
        <a:lstStyle/>
        <a:p>
          <a:endParaRPr lang="de-DE"/>
        </a:p>
      </dgm:t>
    </dgm:pt>
    <dgm:pt modelId="{2E324E50-D915-314B-BC93-1C41EC6DC9D7}">
      <dgm:prSet phldrT="[Text]"/>
      <dgm:spPr/>
      <dgm:t>
        <a:bodyPr/>
        <a:lstStyle/>
        <a:p>
          <a:r>
            <a:rPr lang="de-DE" dirty="0" err="1"/>
            <a:t>Africa</a:t>
          </a:r>
          <a:r>
            <a:rPr lang="de-DE" dirty="0"/>
            <a:t> </a:t>
          </a:r>
          <a:r>
            <a:rPr lang="de-DE" dirty="0" err="1"/>
            <a:t>and</a:t>
          </a:r>
          <a:r>
            <a:rPr lang="de-DE" dirty="0"/>
            <a:t> </a:t>
          </a:r>
          <a:r>
            <a:rPr lang="de-DE" dirty="0" err="1"/>
            <a:t>Mediterranean</a:t>
          </a:r>
          <a:endParaRPr lang="de-DE" dirty="0"/>
        </a:p>
      </dgm:t>
    </dgm:pt>
    <dgm:pt modelId="{49D0A7FD-19CF-C643-A900-991B30924F90}" type="parTrans" cxnId="{D4BC7E21-F635-E74C-B548-5B495C7A33BE}">
      <dgm:prSet/>
      <dgm:spPr/>
      <dgm:t>
        <a:bodyPr/>
        <a:lstStyle/>
        <a:p>
          <a:endParaRPr lang="de-DE"/>
        </a:p>
      </dgm:t>
    </dgm:pt>
    <dgm:pt modelId="{A0A77DAC-1B06-D046-A761-00E17DF19985}" type="sibTrans" cxnId="{D4BC7E21-F635-E74C-B548-5B495C7A33BE}">
      <dgm:prSet/>
      <dgm:spPr/>
      <dgm:t>
        <a:bodyPr/>
        <a:lstStyle/>
        <a:p>
          <a:endParaRPr lang="de-DE"/>
        </a:p>
      </dgm:t>
    </dgm:pt>
    <dgm:pt modelId="{7E5A37F7-D9CC-BF40-8ECE-94464D123122}">
      <dgm:prSet phldrT="[Text]"/>
      <dgm:spPr/>
      <dgm:t>
        <a:bodyPr/>
        <a:lstStyle/>
        <a:p>
          <a:r>
            <a:rPr lang="de-DE" dirty="0" err="1"/>
            <a:t>Sustainable</a:t>
          </a:r>
          <a:r>
            <a:rPr lang="de-DE" dirty="0"/>
            <a:t> </a:t>
          </a:r>
          <a:r>
            <a:rPr lang="de-DE" dirty="0" err="1"/>
            <a:t>development</a:t>
          </a:r>
          <a:endParaRPr lang="de-DE" dirty="0"/>
        </a:p>
      </dgm:t>
    </dgm:pt>
    <dgm:pt modelId="{EAAA0F59-AEAB-E34A-B2C1-BD1BC1638F92}" type="parTrans" cxnId="{FD9D791B-13FA-9D47-88FE-34EEBD067929}">
      <dgm:prSet/>
      <dgm:spPr/>
      <dgm:t>
        <a:bodyPr/>
        <a:lstStyle/>
        <a:p>
          <a:endParaRPr lang="de-DE"/>
        </a:p>
      </dgm:t>
    </dgm:pt>
    <dgm:pt modelId="{83033471-0AAF-B040-8680-9E15B3B911E9}" type="sibTrans" cxnId="{FD9D791B-13FA-9D47-88FE-34EEBD067929}">
      <dgm:prSet/>
      <dgm:spPr/>
      <dgm:t>
        <a:bodyPr/>
        <a:lstStyle/>
        <a:p>
          <a:endParaRPr lang="de-DE"/>
        </a:p>
      </dgm:t>
    </dgm:pt>
    <dgm:pt modelId="{83790A12-3DFF-054F-8FA5-2FAEB3DB36B3}">
      <dgm:prSet phldrT="[Text]"/>
      <dgm:spPr/>
      <dgm:t>
        <a:bodyPr/>
        <a:lstStyle/>
        <a:p>
          <a:r>
            <a:rPr lang="de-DE" dirty="0"/>
            <a:t>Migration</a:t>
          </a:r>
        </a:p>
      </dgm:t>
    </dgm:pt>
    <dgm:pt modelId="{6810ECA4-D116-FE4B-8C90-55CFCD723219}" type="parTrans" cxnId="{AD09534F-C208-C244-88D8-78473BA9CCD7}">
      <dgm:prSet/>
      <dgm:spPr/>
      <dgm:t>
        <a:bodyPr/>
        <a:lstStyle/>
        <a:p>
          <a:endParaRPr lang="de-DE"/>
        </a:p>
      </dgm:t>
    </dgm:pt>
    <dgm:pt modelId="{B1E13BD6-29CC-B046-B16D-BE1B630EC400}" type="sibTrans" cxnId="{AD09534F-C208-C244-88D8-78473BA9CCD7}">
      <dgm:prSet/>
      <dgm:spPr/>
      <dgm:t>
        <a:bodyPr/>
        <a:lstStyle/>
        <a:p>
          <a:endParaRPr lang="de-DE"/>
        </a:p>
      </dgm:t>
    </dgm:pt>
    <dgm:pt modelId="{64B72EB5-9258-6741-86E9-007ED7645200}">
      <dgm:prSet phldrT="[Text]" phldr="1"/>
      <dgm:spPr/>
      <dgm:t>
        <a:bodyPr/>
        <a:lstStyle/>
        <a:p>
          <a:endParaRPr lang="de-DE" dirty="0"/>
        </a:p>
      </dgm:t>
    </dgm:pt>
    <dgm:pt modelId="{EEE78FBE-4524-784D-AC60-71DEA199F891}" type="parTrans" cxnId="{9A920386-E1FB-8949-A6D2-81B92B03B156}">
      <dgm:prSet/>
      <dgm:spPr/>
      <dgm:t>
        <a:bodyPr/>
        <a:lstStyle/>
        <a:p>
          <a:endParaRPr lang="de-DE"/>
        </a:p>
      </dgm:t>
    </dgm:pt>
    <dgm:pt modelId="{8690DA0B-DA7B-CF46-AEF0-25F22926B603}" type="sibTrans" cxnId="{9A920386-E1FB-8949-A6D2-81B92B03B156}">
      <dgm:prSet/>
      <dgm:spPr/>
      <dgm:t>
        <a:bodyPr/>
        <a:lstStyle/>
        <a:p>
          <a:endParaRPr lang="de-DE"/>
        </a:p>
      </dgm:t>
    </dgm:pt>
    <dgm:pt modelId="{EA245B9A-B3AD-6A4B-9844-3482B743D4BE}">
      <dgm:prSet/>
      <dgm:spPr/>
      <dgm:t>
        <a:bodyPr/>
        <a:lstStyle/>
        <a:p>
          <a:r>
            <a:rPr lang="de-DE" dirty="0" err="1"/>
            <a:t>Econmic</a:t>
          </a:r>
          <a:r>
            <a:rPr lang="de-DE" dirty="0"/>
            <a:t> </a:t>
          </a:r>
          <a:r>
            <a:rPr lang="de-DE" dirty="0" err="1"/>
            <a:t>and</a:t>
          </a:r>
          <a:r>
            <a:rPr lang="de-DE" dirty="0"/>
            <a:t> </a:t>
          </a:r>
          <a:r>
            <a:rPr lang="de-DE" dirty="0" err="1"/>
            <a:t>monetary</a:t>
          </a:r>
          <a:r>
            <a:rPr lang="de-DE" dirty="0"/>
            <a:t> power</a:t>
          </a:r>
        </a:p>
      </dgm:t>
    </dgm:pt>
    <dgm:pt modelId="{BF28A79A-CF30-A346-B4C4-A427BAF58AF3}" type="parTrans" cxnId="{A257C9FA-32F8-104A-B3DF-86C87917FFB8}">
      <dgm:prSet/>
      <dgm:spPr/>
      <dgm:t>
        <a:bodyPr/>
        <a:lstStyle/>
        <a:p>
          <a:endParaRPr lang="de-DE"/>
        </a:p>
      </dgm:t>
    </dgm:pt>
    <dgm:pt modelId="{5877B96B-0496-7A41-B0A0-07E710AD1972}" type="sibTrans" cxnId="{A257C9FA-32F8-104A-B3DF-86C87917FFB8}">
      <dgm:prSet/>
      <dgm:spPr/>
      <dgm:t>
        <a:bodyPr/>
        <a:lstStyle/>
        <a:p>
          <a:endParaRPr lang="de-DE"/>
        </a:p>
      </dgm:t>
    </dgm:pt>
    <dgm:pt modelId="{6124EF4D-BD8F-674C-846B-0FA0A002AA33}">
      <dgm:prSet/>
      <dgm:spPr/>
      <dgm:t>
        <a:bodyPr/>
        <a:lstStyle/>
        <a:p>
          <a:r>
            <a:rPr lang="de-DE" dirty="0"/>
            <a:t>Innovation </a:t>
          </a:r>
          <a:r>
            <a:rPr lang="de-DE" dirty="0" err="1"/>
            <a:t>and</a:t>
          </a:r>
          <a:r>
            <a:rPr lang="de-DE" dirty="0"/>
            <a:t> </a:t>
          </a:r>
          <a:r>
            <a:rPr lang="de-DE" dirty="0" err="1"/>
            <a:t>digitalization</a:t>
          </a:r>
          <a:endParaRPr lang="de-DE" dirty="0"/>
        </a:p>
      </dgm:t>
    </dgm:pt>
    <dgm:pt modelId="{53CE6733-DD5D-1D45-817C-D784622F70C3}" type="parTrans" cxnId="{147B50C8-8FE5-D847-AE17-D528C65727DC}">
      <dgm:prSet/>
      <dgm:spPr/>
      <dgm:t>
        <a:bodyPr/>
        <a:lstStyle/>
        <a:p>
          <a:endParaRPr lang="de-DE"/>
        </a:p>
      </dgm:t>
    </dgm:pt>
    <dgm:pt modelId="{471C0FD4-AB10-614F-B58E-CDB73CEAE5BD}" type="sibTrans" cxnId="{147B50C8-8FE5-D847-AE17-D528C65727DC}">
      <dgm:prSet/>
      <dgm:spPr/>
      <dgm:t>
        <a:bodyPr/>
        <a:lstStyle/>
        <a:p>
          <a:endParaRPr lang="de-DE"/>
        </a:p>
      </dgm:t>
    </dgm:pt>
    <dgm:pt modelId="{FE18FBF0-C42D-3641-81B8-D444C558E929}" type="pres">
      <dgm:prSet presAssocID="{3C105F70-6666-9544-83B8-600052FECEF0}" presName="composite" presStyleCnt="0">
        <dgm:presLayoutVars>
          <dgm:chMax val="1"/>
          <dgm:dir/>
          <dgm:resizeHandles val="exact"/>
        </dgm:presLayoutVars>
      </dgm:prSet>
      <dgm:spPr/>
    </dgm:pt>
    <dgm:pt modelId="{DED1E5AC-2595-DE48-845D-5F0F1D72E3A5}" type="pres">
      <dgm:prSet presAssocID="{3C105F70-6666-9544-83B8-600052FECEF0}" presName="radial" presStyleCnt="0">
        <dgm:presLayoutVars>
          <dgm:animLvl val="ctr"/>
        </dgm:presLayoutVars>
      </dgm:prSet>
      <dgm:spPr/>
    </dgm:pt>
    <dgm:pt modelId="{0555D6C5-C65B-FD47-88F0-D9540D5BF701}" type="pres">
      <dgm:prSet presAssocID="{64BDE307-40B2-7D46-9D7A-C26D5869F31D}" presName="centerShape" presStyleLbl="vennNode1" presStyleIdx="0" presStyleCnt="7"/>
      <dgm:spPr/>
    </dgm:pt>
    <dgm:pt modelId="{847771A8-CF52-0340-BA49-F4DC98F75EF8}" type="pres">
      <dgm:prSet presAssocID="{4AA32664-9F3A-464E-99FC-E69DA636AF2B}" presName="node" presStyleLbl="vennNode1" presStyleIdx="1" presStyleCnt="7">
        <dgm:presLayoutVars>
          <dgm:bulletEnabled val="1"/>
        </dgm:presLayoutVars>
      </dgm:prSet>
      <dgm:spPr/>
    </dgm:pt>
    <dgm:pt modelId="{CBD00E2F-9327-EA41-9D83-15A4C6DA37E1}" type="pres">
      <dgm:prSet presAssocID="{2E324E50-D915-314B-BC93-1C41EC6DC9D7}" presName="node" presStyleLbl="vennNode1" presStyleIdx="2" presStyleCnt="7">
        <dgm:presLayoutVars>
          <dgm:bulletEnabled val="1"/>
        </dgm:presLayoutVars>
      </dgm:prSet>
      <dgm:spPr/>
    </dgm:pt>
    <dgm:pt modelId="{EADBBFC6-5B0E-1240-95DC-B4FC3ADEE74B}" type="pres">
      <dgm:prSet presAssocID="{EA245B9A-B3AD-6A4B-9844-3482B743D4BE}" presName="node" presStyleLbl="vennNode1" presStyleIdx="3" presStyleCnt="7">
        <dgm:presLayoutVars>
          <dgm:bulletEnabled val="1"/>
        </dgm:presLayoutVars>
      </dgm:prSet>
      <dgm:spPr/>
    </dgm:pt>
    <dgm:pt modelId="{F6C8B2E6-34CC-0C4F-ACD4-7CEB5E266C75}" type="pres">
      <dgm:prSet presAssocID="{6124EF4D-BD8F-674C-846B-0FA0A002AA33}" presName="node" presStyleLbl="vennNode1" presStyleIdx="4" presStyleCnt="7">
        <dgm:presLayoutVars>
          <dgm:bulletEnabled val="1"/>
        </dgm:presLayoutVars>
      </dgm:prSet>
      <dgm:spPr/>
    </dgm:pt>
    <dgm:pt modelId="{91D221F3-85B6-364F-8B39-54060AA8AF40}" type="pres">
      <dgm:prSet presAssocID="{7E5A37F7-D9CC-BF40-8ECE-94464D123122}" presName="node" presStyleLbl="vennNode1" presStyleIdx="5" presStyleCnt="7">
        <dgm:presLayoutVars>
          <dgm:bulletEnabled val="1"/>
        </dgm:presLayoutVars>
      </dgm:prSet>
      <dgm:spPr/>
    </dgm:pt>
    <dgm:pt modelId="{12DFBF14-E201-6D4F-A5F0-40F2FAB0F733}" type="pres">
      <dgm:prSet presAssocID="{83790A12-3DFF-054F-8FA5-2FAEB3DB36B3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FD9D791B-13FA-9D47-88FE-34EEBD067929}" srcId="{64BDE307-40B2-7D46-9D7A-C26D5869F31D}" destId="{7E5A37F7-D9CC-BF40-8ECE-94464D123122}" srcOrd="4" destOrd="0" parTransId="{EAAA0F59-AEAB-E34A-B2C1-BD1BC1638F92}" sibTransId="{83033471-0AAF-B040-8680-9E15B3B911E9}"/>
    <dgm:cxn modelId="{D4BC7E21-F635-E74C-B548-5B495C7A33BE}" srcId="{64BDE307-40B2-7D46-9D7A-C26D5869F31D}" destId="{2E324E50-D915-314B-BC93-1C41EC6DC9D7}" srcOrd="1" destOrd="0" parTransId="{49D0A7FD-19CF-C643-A900-991B30924F90}" sibTransId="{A0A77DAC-1B06-D046-A761-00E17DF19985}"/>
    <dgm:cxn modelId="{09981923-B0AF-3E43-B032-E81551C15B75}" type="presOf" srcId="{6124EF4D-BD8F-674C-846B-0FA0A002AA33}" destId="{F6C8B2E6-34CC-0C4F-ACD4-7CEB5E266C75}" srcOrd="0" destOrd="0" presId="urn:microsoft.com/office/officeart/2005/8/layout/radial3"/>
    <dgm:cxn modelId="{F3C7993F-A2F0-F846-9C3D-B755FD886827}" type="presOf" srcId="{2E324E50-D915-314B-BC93-1C41EC6DC9D7}" destId="{CBD00E2F-9327-EA41-9D83-15A4C6DA37E1}" srcOrd="0" destOrd="0" presId="urn:microsoft.com/office/officeart/2005/8/layout/radial3"/>
    <dgm:cxn modelId="{D52C9344-445B-BD4E-956A-7C34FD0C5246}" type="presOf" srcId="{64BDE307-40B2-7D46-9D7A-C26D5869F31D}" destId="{0555D6C5-C65B-FD47-88F0-D9540D5BF701}" srcOrd="0" destOrd="0" presId="urn:microsoft.com/office/officeart/2005/8/layout/radial3"/>
    <dgm:cxn modelId="{240EE067-96C2-2041-89AB-42E69A8FD844}" type="presOf" srcId="{3C105F70-6666-9544-83B8-600052FECEF0}" destId="{FE18FBF0-C42D-3641-81B8-D444C558E929}" srcOrd="0" destOrd="0" presId="urn:microsoft.com/office/officeart/2005/8/layout/radial3"/>
    <dgm:cxn modelId="{357FE849-C336-C448-B5A2-7A6D0A003040}" type="presOf" srcId="{83790A12-3DFF-054F-8FA5-2FAEB3DB36B3}" destId="{12DFBF14-E201-6D4F-A5F0-40F2FAB0F733}" srcOrd="0" destOrd="0" presId="urn:microsoft.com/office/officeart/2005/8/layout/radial3"/>
    <dgm:cxn modelId="{AD09534F-C208-C244-88D8-78473BA9CCD7}" srcId="{64BDE307-40B2-7D46-9D7A-C26D5869F31D}" destId="{83790A12-3DFF-054F-8FA5-2FAEB3DB36B3}" srcOrd="5" destOrd="0" parTransId="{6810ECA4-D116-FE4B-8C90-55CFCD723219}" sibTransId="{B1E13BD6-29CC-B046-B16D-BE1B630EC400}"/>
    <dgm:cxn modelId="{CD145B74-3422-9349-9196-EDBAE6EDEAE4}" srcId="{3C105F70-6666-9544-83B8-600052FECEF0}" destId="{64BDE307-40B2-7D46-9D7A-C26D5869F31D}" srcOrd="0" destOrd="0" parTransId="{92B0A8EE-C0B7-6C49-821F-4960DB4CA8D0}" sibTransId="{5E8F7806-EFE3-D344-86DF-5D1A26628B0D}"/>
    <dgm:cxn modelId="{BA03EC7E-4865-064B-A0FB-AC98FF7E8BA6}" type="presOf" srcId="{EA245B9A-B3AD-6A4B-9844-3482B743D4BE}" destId="{EADBBFC6-5B0E-1240-95DC-B4FC3ADEE74B}" srcOrd="0" destOrd="0" presId="urn:microsoft.com/office/officeart/2005/8/layout/radial3"/>
    <dgm:cxn modelId="{9A920386-E1FB-8949-A6D2-81B92B03B156}" srcId="{3C105F70-6666-9544-83B8-600052FECEF0}" destId="{64B72EB5-9258-6741-86E9-007ED7645200}" srcOrd="1" destOrd="0" parTransId="{EEE78FBE-4524-784D-AC60-71DEA199F891}" sibTransId="{8690DA0B-DA7B-CF46-AEF0-25F22926B603}"/>
    <dgm:cxn modelId="{652D2086-4BDA-8C4C-9882-6AD8AE521B73}" type="presOf" srcId="{4AA32664-9F3A-464E-99FC-E69DA636AF2B}" destId="{847771A8-CF52-0340-BA49-F4DC98F75EF8}" srcOrd="0" destOrd="0" presId="urn:microsoft.com/office/officeart/2005/8/layout/radial3"/>
    <dgm:cxn modelId="{3995DE8F-3BE9-2247-AC13-036EC6C8C8BC}" srcId="{64BDE307-40B2-7D46-9D7A-C26D5869F31D}" destId="{4AA32664-9F3A-464E-99FC-E69DA636AF2B}" srcOrd="0" destOrd="0" parTransId="{CC9C8967-7B68-084F-B3D8-FB1E00125A3E}" sibTransId="{F2071710-E079-FF4E-A002-7BD6B615E2FF}"/>
    <dgm:cxn modelId="{23DBE7B1-3296-6945-AB7F-304D29B0744C}" type="presOf" srcId="{7E5A37F7-D9CC-BF40-8ECE-94464D123122}" destId="{91D221F3-85B6-364F-8B39-54060AA8AF40}" srcOrd="0" destOrd="0" presId="urn:microsoft.com/office/officeart/2005/8/layout/radial3"/>
    <dgm:cxn modelId="{147B50C8-8FE5-D847-AE17-D528C65727DC}" srcId="{64BDE307-40B2-7D46-9D7A-C26D5869F31D}" destId="{6124EF4D-BD8F-674C-846B-0FA0A002AA33}" srcOrd="3" destOrd="0" parTransId="{53CE6733-DD5D-1D45-817C-D784622F70C3}" sibTransId="{471C0FD4-AB10-614F-B58E-CDB73CEAE5BD}"/>
    <dgm:cxn modelId="{A257C9FA-32F8-104A-B3DF-86C87917FFB8}" srcId="{64BDE307-40B2-7D46-9D7A-C26D5869F31D}" destId="{EA245B9A-B3AD-6A4B-9844-3482B743D4BE}" srcOrd="2" destOrd="0" parTransId="{BF28A79A-CF30-A346-B4C4-A427BAF58AF3}" sibTransId="{5877B96B-0496-7A41-B0A0-07E710AD1972}"/>
    <dgm:cxn modelId="{92C1E60A-DE81-0B46-9319-0154ADF66494}" type="presParOf" srcId="{FE18FBF0-C42D-3641-81B8-D444C558E929}" destId="{DED1E5AC-2595-DE48-845D-5F0F1D72E3A5}" srcOrd="0" destOrd="0" presId="urn:microsoft.com/office/officeart/2005/8/layout/radial3"/>
    <dgm:cxn modelId="{F21479E9-C026-4F41-BA88-7A333DEA063D}" type="presParOf" srcId="{DED1E5AC-2595-DE48-845D-5F0F1D72E3A5}" destId="{0555D6C5-C65B-FD47-88F0-D9540D5BF701}" srcOrd="0" destOrd="0" presId="urn:microsoft.com/office/officeart/2005/8/layout/radial3"/>
    <dgm:cxn modelId="{594C6273-9F50-AC46-9BFC-1917BD92C30E}" type="presParOf" srcId="{DED1E5AC-2595-DE48-845D-5F0F1D72E3A5}" destId="{847771A8-CF52-0340-BA49-F4DC98F75EF8}" srcOrd="1" destOrd="0" presId="urn:microsoft.com/office/officeart/2005/8/layout/radial3"/>
    <dgm:cxn modelId="{A0B23D95-173B-4E45-8675-B7DD45040D16}" type="presParOf" srcId="{DED1E5AC-2595-DE48-845D-5F0F1D72E3A5}" destId="{CBD00E2F-9327-EA41-9D83-15A4C6DA37E1}" srcOrd="2" destOrd="0" presId="urn:microsoft.com/office/officeart/2005/8/layout/radial3"/>
    <dgm:cxn modelId="{39275268-C370-C44E-8688-A246D26C5DF9}" type="presParOf" srcId="{DED1E5AC-2595-DE48-845D-5F0F1D72E3A5}" destId="{EADBBFC6-5B0E-1240-95DC-B4FC3ADEE74B}" srcOrd="3" destOrd="0" presId="urn:microsoft.com/office/officeart/2005/8/layout/radial3"/>
    <dgm:cxn modelId="{2723681C-202C-9C46-B93A-872085440342}" type="presParOf" srcId="{DED1E5AC-2595-DE48-845D-5F0F1D72E3A5}" destId="{F6C8B2E6-34CC-0C4F-ACD4-7CEB5E266C75}" srcOrd="4" destOrd="0" presId="urn:microsoft.com/office/officeart/2005/8/layout/radial3"/>
    <dgm:cxn modelId="{476B6B50-D64B-1446-B441-2649821008E7}" type="presParOf" srcId="{DED1E5AC-2595-DE48-845D-5F0F1D72E3A5}" destId="{91D221F3-85B6-364F-8B39-54060AA8AF40}" srcOrd="5" destOrd="0" presId="urn:microsoft.com/office/officeart/2005/8/layout/radial3"/>
    <dgm:cxn modelId="{5A16E123-611C-5540-AD7D-74285244AAB7}" type="presParOf" srcId="{DED1E5AC-2595-DE48-845D-5F0F1D72E3A5}" destId="{12DFBF14-E201-6D4F-A5F0-40F2FAB0F733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F5358-D5A6-7446-9FAD-16196E5C0773}" type="doc">
      <dgm:prSet loTypeId="urn:microsoft.com/office/officeart/2005/8/layout/arrow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79879F0-780C-3E42-A3E9-3FAB875440F1}">
      <dgm:prSet phldrT="[Text]"/>
      <dgm:spPr/>
      <dgm:t>
        <a:bodyPr/>
        <a:lstStyle/>
        <a:p>
          <a:r>
            <a:rPr lang="de-DE" dirty="0"/>
            <a:t>DC</a:t>
          </a:r>
        </a:p>
      </dgm:t>
    </dgm:pt>
    <dgm:pt modelId="{0B0E725A-44BF-2648-B8B6-D85F32FA7F8C}" type="parTrans" cxnId="{31EEDBFA-E713-9549-AE1D-306E29F44491}">
      <dgm:prSet/>
      <dgm:spPr/>
      <dgm:t>
        <a:bodyPr/>
        <a:lstStyle/>
        <a:p>
          <a:endParaRPr lang="de-DE"/>
        </a:p>
      </dgm:t>
    </dgm:pt>
    <dgm:pt modelId="{CD3F37BA-51BF-BA41-BD62-A6283521AEE3}" type="sibTrans" cxnId="{31EEDBFA-E713-9549-AE1D-306E29F44491}">
      <dgm:prSet/>
      <dgm:spPr/>
      <dgm:t>
        <a:bodyPr/>
        <a:lstStyle/>
        <a:p>
          <a:endParaRPr lang="de-DE"/>
        </a:p>
      </dgm:t>
    </dgm:pt>
    <dgm:pt modelId="{5045B057-03AC-1542-AB89-D976CC95BAEA}">
      <dgm:prSet phldrT="[Text]"/>
      <dgm:spPr/>
      <dgm:t>
        <a:bodyPr/>
        <a:lstStyle/>
        <a:p>
          <a:r>
            <a:rPr lang="de-DE" dirty="0"/>
            <a:t>Paris</a:t>
          </a:r>
        </a:p>
      </dgm:t>
    </dgm:pt>
    <dgm:pt modelId="{43F0F83D-06B3-1545-848C-24F792932C4E}" type="parTrans" cxnId="{91A6831E-31F7-5F48-8212-39EF4113F15D}">
      <dgm:prSet/>
      <dgm:spPr/>
      <dgm:t>
        <a:bodyPr/>
        <a:lstStyle/>
        <a:p>
          <a:endParaRPr lang="de-DE"/>
        </a:p>
      </dgm:t>
    </dgm:pt>
    <dgm:pt modelId="{238C6BA1-9BD4-974F-A1A8-B56F7B4E93CD}" type="sibTrans" cxnId="{91A6831E-31F7-5F48-8212-39EF4113F15D}">
      <dgm:prSet/>
      <dgm:spPr/>
      <dgm:t>
        <a:bodyPr/>
        <a:lstStyle/>
        <a:p>
          <a:endParaRPr lang="de-DE"/>
        </a:p>
      </dgm:t>
    </dgm:pt>
    <dgm:pt modelId="{1705CC1C-91D2-A04E-8FB5-CB5326397A8B}" type="pres">
      <dgm:prSet presAssocID="{BFBF5358-D5A6-7446-9FAD-16196E5C0773}" presName="compositeShape" presStyleCnt="0">
        <dgm:presLayoutVars>
          <dgm:chMax val="2"/>
          <dgm:dir/>
          <dgm:resizeHandles val="exact"/>
        </dgm:presLayoutVars>
      </dgm:prSet>
      <dgm:spPr/>
    </dgm:pt>
    <dgm:pt modelId="{7BB475B0-11A7-A846-AB50-7FBCA4681C67}" type="pres">
      <dgm:prSet presAssocID="{BFBF5358-D5A6-7446-9FAD-16196E5C0773}" presName="ribbon" presStyleLbl="node1" presStyleIdx="0" presStyleCnt="1"/>
      <dgm:spPr>
        <a:ln w="0"/>
      </dgm:spPr>
    </dgm:pt>
    <dgm:pt modelId="{2E67CDEB-CA8D-C84B-A04F-1801FDBC0BFD}" type="pres">
      <dgm:prSet presAssocID="{BFBF5358-D5A6-7446-9FAD-16196E5C0773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7584C09A-D9E8-2247-8F09-11CF20AE617E}" type="pres">
      <dgm:prSet presAssocID="{BFBF5358-D5A6-7446-9FAD-16196E5C0773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D78B716-4E40-6344-9C5F-9A923275B218}" type="presOf" srcId="{5045B057-03AC-1542-AB89-D976CC95BAEA}" destId="{7584C09A-D9E8-2247-8F09-11CF20AE617E}" srcOrd="0" destOrd="0" presId="urn:microsoft.com/office/officeart/2005/8/layout/arrow6"/>
    <dgm:cxn modelId="{91A6831E-31F7-5F48-8212-39EF4113F15D}" srcId="{BFBF5358-D5A6-7446-9FAD-16196E5C0773}" destId="{5045B057-03AC-1542-AB89-D976CC95BAEA}" srcOrd="1" destOrd="0" parTransId="{43F0F83D-06B3-1545-848C-24F792932C4E}" sibTransId="{238C6BA1-9BD4-974F-A1A8-B56F7B4E93CD}"/>
    <dgm:cxn modelId="{D6442965-CC38-F947-8114-E3802FE2084C}" type="presOf" srcId="{A79879F0-780C-3E42-A3E9-3FAB875440F1}" destId="{2E67CDEB-CA8D-C84B-A04F-1801FDBC0BFD}" srcOrd="0" destOrd="0" presId="urn:microsoft.com/office/officeart/2005/8/layout/arrow6"/>
    <dgm:cxn modelId="{3A5FB68E-1A42-3142-8214-56B1279BDF4F}" type="presOf" srcId="{BFBF5358-D5A6-7446-9FAD-16196E5C0773}" destId="{1705CC1C-91D2-A04E-8FB5-CB5326397A8B}" srcOrd="0" destOrd="0" presId="urn:microsoft.com/office/officeart/2005/8/layout/arrow6"/>
    <dgm:cxn modelId="{31EEDBFA-E713-9549-AE1D-306E29F44491}" srcId="{BFBF5358-D5A6-7446-9FAD-16196E5C0773}" destId="{A79879F0-780C-3E42-A3E9-3FAB875440F1}" srcOrd="0" destOrd="0" parTransId="{0B0E725A-44BF-2648-B8B6-D85F32FA7F8C}" sibTransId="{CD3F37BA-51BF-BA41-BD62-A6283521AEE3}"/>
    <dgm:cxn modelId="{09801C72-191A-004A-8D95-7B4B7B324DAB}" type="presParOf" srcId="{1705CC1C-91D2-A04E-8FB5-CB5326397A8B}" destId="{7BB475B0-11A7-A846-AB50-7FBCA4681C67}" srcOrd="0" destOrd="0" presId="urn:microsoft.com/office/officeart/2005/8/layout/arrow6"/>
    <dgm:cxn modelId="{1FDA7A41-3B5A-BF4C-9BB3-1CD804DCD4F5}" type="presParOf" srcId="{1705CC1C-91D2-A04E-8FB5-CB5326397A8B}" destId="{2E67CDEB-CA8D-C84B-A04F-1801FDBC0BFD}" srcOrd="1" destOrd="0" presId="urn:microsoft.com/office/officeart/2005/8/layout/arrow6"/>
    <dgm:cxn modelId="{FD9CDC67-3360-7D46-B9C8-6ACEEF8183E8}" type="presParOf" srcId="{1705CC1C-91D2-A04E-8FB5-CB5326397A8B}" destId="{7584C09A-D9E8-2247-8F09-11CF20AE617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5D6C5-C65B-FD47-88F0-D9540D5BF701}">
      <dsp:nvSpPr>
        <dsp:cNvPr id="0" name=""/>
        <dsp:cNvSpPr/>
      </dsp:nvSpPr>
      <dsp:spPr>
        <a:xfrm>
          <a:off x="4286652" y="1337871"/>
          <a:ext cx="3332944" cy="33329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The </a:t>
          </a:r>
          <a:r>
            <a:rPr lang="de-DE" sz="2500" kern="1200" dirty="0" err="1"/>
            <a:t>six</a:t>
          </a:r>
          <a:r>
            <a:rPr lang="de-DE" sz="2500" kern="1200" dirty="0"/>
            <a:t> </a:t>
          </a:r>
          <a:r>
            <a:rPr lang="de-DE" sz="2500" kern="1200" dirty="0" err="1"/>
            <a:t>keys</a:t>
          </a:r>
          <a:endParaRPr lang="de-DE" sz="2500" kern="1200" dirty="0"/>
        </a:p>
      </dsp:txBody>
      <dsp:txXfrm>
        <a:off x="4774750" y="1825969"/>
        <a:ext cx="2356748" cy="2356748"/>
      </dsp:txXfrm>
    </dsp:sp>
    <dsp:sp modelId="{847771A8-CF52-0340-BA49-F4DC98F75EF8}">
      <dsp:nvSpPr>
        <dsp:cNvPr id="0" name=""/>
        <dsp:cNvSpPr/>
      </dsp:nvSpPr>
      <dsp:spPr>
        <a:xfrm>
          <a:off x="5119888" y="594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Security</a:t>
          </a:r>
        </a:p>
      </dsp:txBody>
      <dsp:txXfrm>
        <a:off x="5363937" y="244643"/>
        <a:ext cx="1178374" cy="1178374"/>
      </dsp:txXfrm>
    </dsp:sp>
    <dsp:sp modelId="{CBD00E2F-9327-EA41-9D83-15A4C6DA37E1}">
      <dsp:nvSpPr>
        <dsp:cNvPr id="0" name=""/>
        <dsp:cNvSpPr/>
      </dsp:nvSpPr>
      <dsp:spPr>
        <a:xfrm>
          <a:off x="6999608" y="1085851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 err="1"/>
            <a:t>Africa</a:t>
          </a:r>
          <a:r>
            <a:rPr lang="de-DE" sz="1200" kern="1200" dirty="0"/>
            <a:t> </a:t>
          </a:r>
          <a:r>
            <a:rPr lang="de-DE" sz="1200" kern="1200" dirty="0" err="1"/>
            <a:t>and</a:t>
          </a:r>
          <a:r>
            <a:rPr lang="de-DE" sz="1200" kern="1200" dirty="0"/>
            <a:t> </a:t>
          </a:r>
          <a:r>
            <a:rPr lang="de-DE" sz="1200" kern="1200" dirty="0" err="1"/>
            <a:t>Mediterranean</a:t>
          </a:r>
          <a:endParaRPr lang="de-DE" sz="1200" kern="1200" dirty="0"/>
        </a:p>
      </dsp:txBody>
      <dsp:txXfrm>
        <a:off x="7243657" y="1329900"/>
        <a:ext cx="1178374" cy="1178374"/>
      </dsp:txXfrm>
    </dsp:sp>
    <dsp:sp modelId="{EADBBFC6-5B0E-1240-95DC-B4FC3ADEE74B}">
      <dsp:nvSpPr>
        <dsp:cNvPr id="0" name=""/>
        <dsp:cNvSpPr/>
      </dsp:nvSpPr>
      <dsp:spPr>
        <a:xfrm>
          <a:off x="6999608" y="3256364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 err="1"/>
            <a:t>Econmic</a:t>
          </a:r>
          <a:r>
            <a:rPr lang="de-DE" sz="1200" kern="1200" dirty="0"/>
            <a:t> </a:t>
          </a:r>
          <a:r>
            <a:rPr lang="de-DE" sz="1200" kern="1200" dirty="0" err="1"/>
            <a:t>and</a:t>
          </a:r>
          <a:r>
            <a:rPr lang="de-DE" sz="1200" kern="1200" dirty="0"/>
            <a:t> </a:t>
          </a:r>
          <a:r>
            <a:rPr lang="de-DE" sz="1200" kern="1200" dirty="0" err="1"/>
            <a:t>monetary</a:t>
          </a:r>
          <a:r>
            <a:rPr lang="de-DE" sz="1200" kern="1200" dirty="0"/>
            <a:t> power</a:t>
          </a:r>
        </a:p>
      </dsp:txBody>
      <dsp:txXfrm>
        <a:off x="7243657" y="3500413"/>
        <a:ext cx="1178374" cy="1178374"/>
      </dsp:txXfrm>
    </dsp:sp>
    <dsp:sp modelId="{F6C8B2E6-34CC-0C4F-ACD4-7CEB5E266C75}">
      <dsp:nvSpPr>
        <dsp:cNvPr id="0" name=""/>
        <dsp:cNvSpPr/>
      </dsp:nvSpPr>
      <dsp:spPr>
        <a:xfrm>
          <a:off x="5119888" y="4341621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Innovation </a:t>
          </a:r>
          <a:r>
            <a:rPr lang="de-DE" sz="1200" kern="1200" dirty="0" err="1"/>
            <a:t>and</a:t>
          </a:r>
          <a:r>
            <a:rPr lang="de-DE" sz="1200" kern="1200" dirty="0"/>
            <a:t> </a:t>
          </a:r>
          <a:r>
            <a:rPr lang="de-DE" sz="1200" kern="1200" dirty="0" err="1"/>
            <a:t>digitalization</a:t>
          </a:r>
          <a:endParaRPr lang="de-DE" sz="1200" kern="1200" dirty="0"/>
        </a:p>
      </dsp:txBody>
      <dsp:txXfrm>
        <a:off x="5363937" y="4585670"/>
        <a:ext cx="1178374" cy="1178374"/>
      </dsp:txXfrm>
    </dsp:sp>
    <dsp:sp modelId="{91D221F3-85B6-364F-8B39-54060AA8AF40}">
      <dsp:nvSpPr>
        <dsp:cNvPr id="0" name=""/>
        <dsp:cNvSpPr/>
      </dsp:nvSpPr>
      <dsp:spPr>
        <a:xfrm>
          <a:off x="3240169" y="3256364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 err="1"/>
            <a:t>Sustainable</a:t>
          </a:r>
          <a:r>
            <a:rPr lang="de-DE" sz="1200" kern="1200" dirty="0"/>
            <a:t> </a:t>
          </a:r>
          <a:r>
            <a:rPr lang="de-DE" sz="1200" kern="1200" dirty="0" err="1"/>
            <a:t>development</a:t>
          </a:r>
          <a:endParaRPr lang="de-DE" sz="1200" kern="1200" dirty="0"/>
        </a:p>
      </dsp:txBody>
      <dsp:txXfrm>
        <a:off x="3484218" y="3500413"/>
        <a:ext cx="1178374" cy="1178374"/>
      </dsp:txXfrm>
    </dsp:sp>
    <dsp:sp modelId="{12DFBF14-E201-6D4F-A5F0-40F2FAB0F733}">
      <dsp:nvSpPr>
        <dsp:cNvPr id="0" name=""/>
        <dsp:cNvSpPr/>
      </dsp:nvSpPr>
      <dsp:spPr>
        <a:xfrm>
          <a:off x="3240169" y="1085851"/>
          <a:ext cx="1666472" cy="16664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Migration</a:t>
          </a:r>
        </a:p>
      </dsp:txBody>
      <dsp:txXfrm>
        <a:off x="3484218" y="1329900"/>
        <a:ext cx="1178374" cy="1178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475B0-11A7-A846-AB50-7FBCA4681C67}">
      <dsp:nvSpPr>
        <dsp:cNvPr id="0" name=""/>
        <dsp:cNvSpPr/>
      </dsp:nvSpPr>
      <dsp:spPr>
        <a:xfrm>
          <a:off x="554378" y="0"/>
          <a:ext cx="4149042" cy="165961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67CDEB-CA8D-C84B-A04F-1801FDBC0BFD}">
      <dsp:nvSpPr>
        <dsp:cNvPr id="0" name=""/>
        <dsp:cNvSpPr/>
      </dsp:nvSpPr>
      <dsp:spPr>
        <a:xfrm>
          <a:off x="1052263" y="290432"/>
          <a:ext cx="1369184" cy="81321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800" kern="1200" dirty="0"/>
            <a:t>DC</a:t>
          </a:r>
        </a:p>
      </dsp:txBody>
      <dsp:txXfrm>
        <a:off x="1052263" y="290432"/>
        <a:ext cx="1369184" cy="813212"/>
      </dsp:txXfrm>
    </dsp:sp>
    <dsp:sp modelId="{7584C09A-D9E8-2247-8F09-11CF20AE617E}">
      <dsp:nvSpPr>
        <dsp:cNvPr id="0" name=""/>
        <dsp:cNvSpPr/>
      </dsp:nvSpPr>
      <dsp:spPr>
        <a:xfrm>
          <a:off x="2628900" y="555971"/>
          <a:ext cx="1618126" cy="81321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5128" rIns="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800" kern="1200" dirty="0"/>
            <a:t>Paris</a:t>
          </a:r>
        </a:p>
      </dsp:txBody>
      <dsp:txXfrm>
        <a:off x="2628900" y="555971"/>
        <a:ext cx="1618126" cy="813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9843-169E-2642-8670-3DE49E250038}" type="datetimeFigureOut">
              <a:rPr lang="de-DE" smtClean="0"/>
              <a:t>17.09.2022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C61FF-8BF5-9949-84B0-C9D701D0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48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CF18B-2BED-8143-B4F6-96062CAF1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strive for European sovereignty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165E82-835D-234B-934C-7009C4546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7514" y="4022750"/>
            <a:ext cx="5004486" cy="13161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Hertie School of Governance</a:t>
            </a:r>
            <a:br>
              <a:rPr lang="en-US" dirty="0"/>
            </a:br>
            <a:r>
              <a:rPr lang="en-US" dirty="0"/>
              <a:t>“Trends of German Foreign Policy“</a:t>
            </a:r>
            <a:br>
              <a:rPr lang="en-US" dirty="0"/>
            </a:br>
            <a:r>
              <a:rPr lang="en-US" dirty="0"/>
              <a:t>September 18, 2022</a:t>
            </a:r>
          </a:p>
        </p:txBody>
      </p:sp>
    </p:spTree>
    <p:extLst>
      <p:ext uri="{BB962C8B-B14F-4D97-AF65-F5344CB8AC3E}">
        <p14:creationId xmlns:p14="http://schemas.microsoft.com/office/powerpoint/2010/main" val="32254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A49E0-4A59-D547-B45F-D7FC01F9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40" y="764373"/>
            <a:ext cx="9814560" cy="1293028"/>
          </a:xfrm>
        </p:spPr>
        <p:txBody>
          <a:bodyPr/>
          <a:lstStyle/>
          <a:p>
            <a:r>
              <a:rPr lang="en-US" dirty="0"/>
              <a:t>The (Non?) Response from Berlin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CCB872-F20A-9549-B1A7-8214776BD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“The times in which we can rely on others is somewhat gone. We have to take our fate into our own hands.” </a:t>
            </a:r>
          </a:p>
          <a:p>
            <a:r>
              <a:rPr lang="en-US" dirty="0"/>
              <a:t>Illusion of independence? 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“We depend on Turkey. Turkey depends on us. Everyone depends somehow. Assuming anything else neglects reality.” </a:t>
            </a:r>
          </a:p>
          <a:p>
            <a:r>
              <a:rPr lang="en-US" dirty="0"/>
              <a:t>“Silent consensus” on most issues, except the scope of economic integration</a:t>
            </a:r>
          </a:p>
        </p:txBody>
      </p:sp>
    </p:spTree>
    <p:extLst>
      <p:ext uri="{BB962C8B-B14F-4D97-AF65-F5344CB8AC3E}">
        <p14:creationId xmlns:p14="http://schemas.microsoft.com/office/powerpoint/2010/main" val="416953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584DE-5FAC-5F40-B420-1B5599F2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0" y="764373"/>
            <a:ext cx="9768840" cy="1293028"/>
          </a:xfrm>
        </p:spPr>
        <p:txBody>
          <a:bodyPr/>
          <a:lstStyle/>
          <a:p>
            <a:r>
              <a:rPr lang="en-US" dirty="0"/>
              <a:t>Europe: Better than its reputation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57D291-23D1-2D4C-8830-8BEDA58C0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Permanent Structured Cooperation (PESCO):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Offers a legal framework to jointly plan, develop and invest in shared 	defense capability projects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European Defense Fund (EDF)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 Budget of </a:t>
            </a:r>
            <a:r>
              <a:rPr lang="de-DE" dirty="0"/>
              <a:t>€</a:t>
            </a:r>
            <a:r>
              <a:rPr lang="en-US" dirty="0">
                <a:sym typeface="Wingdings" pitchFamily="2" charset="2"/>
              </a:rPr>
              <a:t>8 billion (2.7 billion to fund collaborative </a:t>
            </a:r>
            <a:r>
              <a:rPr lang="en-US" dirty="0" err="1">
                <a:sym typeface="Wingdings" pitchFamily="2" charset="2"/>
              </a:rPr>
              <a:t>defence</a:t>
            </a:r>
            <a:r>
              <a:rPr lang="en-US" dirty="0">
                <a:sym typeface="Wingdings" pitchFamily="2" charset="2"/>
              </a:rPr>
              <a:t> 	research and 5.3 billion to fund collaborative capability development 	projects complementing national contributions)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Plurilateral defense procurement 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	 </a:t>
            </a:r>
            <a:r>
              <a:rPr lang="en-US" dirty="0">
                <a:sym typeface="Wingdings" pitchFamily="2" charset="2"/>
              </a:rPr>
              <a:t>FCAS and MGCS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Defense budget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 Europe-wide increase. Germany: Even in midst of pandemic, defense 	spending will rise by 1.3 billion (overall: 53 billion Euro).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7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B94F3D-4D75-854D-A70E-913EB70F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Union Global Strategy (2016) defines interests, values and ambition </a:t>
            </a:r>
          </a:p>
          <a:p>
            <a:r>
              <a:rPr lang="en-US" dirty="0"/>
              <a:t>SOTEU (2015) provides a parliamentary forum for discourse </a:t>
            </a:r>
          </a:p>
          <a:p>
            <a:r>
              <a:rPr lang="en-US" dirty="0"/>
              <a:t>European External Action Service is growing in personnel, budget and institutional capacity (EU Delegations instead of individual representations of the institutions)</a:t>
            </a:r>
          </a:p>
          <a:p>
            <a:r>
              <a:rPr lang="en-US" dirty="0" err="1"/>
              <a:t>IntCen</a:t>
            </a:r>
            <a:r>
              <a:rPr lang="en-US" dirty="0"/>
              <a:t>: civilian intelligence capability. Personnel seconded by member states. No own collection capability. Provides analysis primarily on strategic terrorism threat assessments and hybrid risks.</a:t>
            </a:r>
          </a:p>
          <a:p>
            <a:r>
              <a:rPr lang="en-US" dirty="0"/>
              <a:t>EUMS: Military lead of EU operations, e.g. Operation Artemis (Congo); Althea (Bosnia-</a:t>
            </a:r>
            <a:r>
              <a:rPr lang="en-US" dirty="0" err="1"/>
              <a:t>Herzegowina</a:t>
            </a:r>
            <a:r>
              <a:rPr lang="en-US" dirty="0"/>
              <a:t>), Concordia (Macedonia)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E2AAA0F-1193-5343-AEAB-43FEAB0C7D48}"/>
              </a:ext>
            </a:extLst>
          </p:cNvPr>
          <p:cNvSpPr txBox="1">
            <a:spLocks/>
          </p:cNvSpPr>
          <p:nvPr/>
        </p:nvSpPr>
        <p:spPr>
          <a:xfrm>
            <a:off x="1737360" y="764373"/>
            <a:ext cx="97688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Europe: Better than its reputation II</a:t>
            </a:r>
          </a:p>
        </p:txBody>
      </p:sp>
    </p:spTree>
    <p:extLst>
      <p:ext uri="{BB962C8B-B14F-4D97-AF65-F5344CB8AC3E}">
        <p14:creationId xmlns:p14="http://schemas.microsoft.com/office/powerpoint/2010/main" val="244008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4DB3C-FB23-C74A-8FAF-58A662132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still: gridlock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69E07E-7FE1-D548-8321-66DDA950A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Consensus required to pass sanctions and other legally binding acts. Negative example: Malta blocking Belarus sanctions to gain concessions in migration policy issues</a:t>
            </a:r>
          </a:p>
          <a:p>
            <a:r>
              <a:rPr lang="en-US" dirty="0"/>
              <a:t>National interests vary quite significantly (Libya: ITA/FRA; Turkey: GER/FRA; NS2: GER/</a:t>
            </a:r>
            <a:r>
              <a:rPr lang="en-US" dirty="0" err="1"/>
              <a:t>POL+Baltics</a:t>
            </a:r>
            <a:endParaRPr lang="en-US" dirty="0"/>
          </a:p>
          <a:p>
            <a:pPr marL="457200" lvl="1" indent="0">
              <a:buNone/>
            </a:pPr>
            <a:r>
              <a:rPr lang="en-US" sz="2200" dirty="0">
                <a:sym typeface="Wingdings" pitchFamily="2" charset="2"/>
              </a:rPr>
              <a:t>	 Qualified majority (QM) voting? </a:t>
            </a:r>
          </a:p>
          <a:p>
            <a:pPr lvl="2">
              <a:buFont typeface="Wingdings" pitchFamily="2" charset="2"/>
              <a:buChar char="à"/>
            </a:pPr>
            <a:r>
              <a:rPr lang="en-US" sz="2200" dirty="0"/>
              <a:t> Upgrading the “European Intervention Initiative”?</a:t>
            </a:r>
          </a:p>
          <a:p>
            <a:pPr lvl="2">
              <a:buFont typeface="Wingdings" pitchFamily="2" charset="2"/>
              <a:buChar char="à"/>
            </a:pPr>
            <a:r>
              <a:rPr lang="en-US" sz="2200" dirty="0"/>
              <a:t> Europeanization of “military mobility”? </a:t>
            </a:r>
          </a:p>
          <a:p>
            <a:pPr lvl="2">
              <a:buFont typeface="Wingdings" pitchFamily="2" charset="2"/>
              <a:buChar char="à"/>
            </a:pPr>
            <a:r>
              <a:rPr lang="en-US" sz="2200" dirty="0"/>
              <a:t> Limits of </a:t>
            </a:r>
            <a:r>
              <a:rPr lang="en-US" sz="2200" dirty="0" err="1"/>
              <a:t>supranationalization</a:t>
            </a:r>
            <a:r>
              <a:rPr lang="en-US" sz="2200" dirty="0"/>
              <a:t> (national constitutions / core of sovereignty &amp; statehood)</a:t>
            </a:r>
          </a:p>
          <a:p>
            <a:pPr lvl="2">
              <a:buFont typeface="Wingdings" pitchFamily="2" charset="2"/>
              <a:buChar char="à"/>
            </a:pPr>
            <a:endParaRPr lang="en-US" sz="2200" dirty="0"/>
          </a:p>
          <a:p>
            <a:pPr lvl="2">
              <a:buFont typeface="Wingdings" pitchFamily="2" charset="2"/>
              <a:buChar char="à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041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E286F-C055-3D4B-935E-E5DACB737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629" y="764373"/>
            <a:ext cx="10232571" cy="1293028"/>
          </a:xfrm>
        </p:spPr>
        <p:txBody>
          <a:bodyPr/>
          <a:lstStyle/>
          <a:p>
            <a:r>
              <a:rPr lang="en-US" dirty="0"/>
              <a:t>The berlin Quagmire I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BE8329F7-7094-8A4B-8716-C82E2724E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378095"/>
              </p:ext>
            </p:extLst>
          </p:nvPr>
        </p:nvGraphicFramePr>
        <p:xfrm>
          <a:off x="3657601" y="2798083"/>
          <a:ext cx="5257800" cy="1659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14A6CDFE-11E0-C146-8A2C-3CD5F408298A}"/>
              </a:ext>
            </a:extLst>
          </p:cNvPr>
          <p:cNvSpPr txBox="1"/>
          <p:nvPr/>
        </p:nvSpPr>
        <p:spPr>
          <a:xfrm>
            <a:off x="800100" y="2798083"/>
            <a:ext cx="2726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Value of international partnerships is determined by support in great power competition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8BE800-D1FE-444A-BF3E-7A9D8BEA8AAE}"/>
              </a:ext>
            </a:extLst>
          </p:cNvPr>
          <p:cNvSpPr txBox="1"/>
          <p:nvPr/>
        </p:nvSpPr>
        <p:spPr>
          <a:xfrm>
            <a:off x="8665028" y="2798083"/>
            <a:ext cx="272687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/>
              <a:t>Value of partnership is determined by steps towards </a:t>
            </a:r>
            <a:br>
              <a:rPr lang="en-US" b="1" dirty="0"/>
            </a:br>
            <a:r>
              <a:rPr lang="en-US" b="1" dirty="0"/>
              <a:t>European sovereignty</a:t>
            </a:r>
          </a:p>
        </p:txBody>
      </p:sp>
    </p:spTree>
    <p:extLst>
      <p:ext uri="{BB962C8B-B14F-4D97-AF65-F5344CB8AC3E}">
        <p14:creationId xmlns:p14="http://schemas.microsoft.com/office/powerpoint/2010/main" val="42843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4A5B01-3825-4940-9D53-FDE8265E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berlin quagmire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66A379-AD95-4141-8EF5-97D07517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Paris:</a:t>
            </a:r>
          </a:p>
          <a:p>
            <a:pPr lvl="1"/>
            <a:r>
              <a:rPr lang="en-US" sz="2200" dirty="0"/>
              <a:t>Inauguration of new German government opens window of opportunity to make strides towards “European sovereignty” </a:t>
            </a:r>
          </a:p>
          <a:p>
            <a:pPr lvl="1"/>
            <a:r>
              <a:rPr lang="en-US" sz="2200" dirty="0"/>
              <a:t>Macron needs results. 2022 campaign: Polarization strategy pro-European vs. contra-European</a:t>
            </a:r>
          </a:p>
          <a:p>
            <a:pPr lvl="1"/>
            <a:r>
              <a:rPr lang="en-US" sz="2200" dirty="0"/>
              <a:t>Argument: Pro-European French President is in the core national interest of Germany. </a:t>
            </a:r>
          </a:p>
          <a:p>
            <a:pPr lvl="1"/>
            <a:r>
              <a:rPr lang="en-US" sz="2200" dirty="0"/>
              <a:t>Litmus test for European sovereignty: relationship vis-à-vis China 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9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4B592D-4165-2D4B-8A64-2E9BB911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berlin quagmire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372C54-259F-B948-BF97-0C08B28DF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Washington</a:t>
            </a:r>
            <a:r>
              <a:rPr lang="en-US" dirty="0"/>
              <a:t>: </a:t>
            </a:r>
          </a:p>
          <a:p>
            <a:pPr lvl="1"/>
            <a:r>
              <a:rPr lang="en-US" sz="2200" dirty="0"/>
              <a:t>Return of founding narrative of the transatlantic partnership: joint effort to contain a systemic rival in the East </a:t>
            </a:r>
          </a:p>
          <a:p>
            <a:pPr lvl="1"/>
            <a:r>
              <a:rPr lang="en-US" sz="2200" dirty="0"/>
              <a:t>What truly binds together both sides of the Atlantic: Beijing has answered the question for us. </a:t>
            </a:r>
          </a:p>
          <a:p>
            <a:pPr lvl="1"/>
            <a:r>
              <a:rPr lang="en-US" sz="2200" dirty="0"/>
              <a:t>Overwhelming indicator for Washington: What can you do in our great power struggle with China? </a:t>
            </a:r>
          </a:p>
          <a:p>
            <a:pPr lvl="1"/>
            <a:r>
              <a:rPr lang="en-US" sz="2200" dirty="0"/>
              <a:t>“Alliance of Democracies”, “Eastern Quad”, ”AUKUS”: Different name, but same goal. </a:t>
            </a:r>
          </a:p>
        </p:txBody>
      </p:sp>
    </p:spTree>
    <p:extLst>
      <p:ext uri="{BB962C8B-B14F-4D97-AF65-F5344CB8AC3E}">
        <p14:creationId xmlns:p14="http://schemas.microsoft.com/office/powerpoint/2010/main" val="1617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EEE44-00D5-3F47-910D-A70C25F1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373"/>
            <a:ext cx="11506200" cy="1293028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i</a:t>
            </a:r>
            <a:r>
              <a:rPr lang="en-US" dirty="0"/>
              <a:t>: WHO Wuhan Mission of Origin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851CF6-C7B8-0444-B293-0544E3C96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2215341"/>
            <a:ext cx="10820400" cy="4024125"/>
          </a:xfrm>
        </p:spPr>
        <p:txBody>
          <a:bodyPr>
            <a:normAutofit/>
          </a:bodyPr>
          <a:lstStyle/>
          <a:p>
            <a:r>
              <a:rPr lang="en-US" dirty="0"/>
              <a:t>First diplomatic initiative of the Biden White House: Find consensus among global democracies for strong language on China´s behavior regarding the WHO mission of origin (no access to raw data, limited access to concerned lab assistants, etc.)</a:t>
            </a:r>
          </a:p>
          <a:p>
            <a:r>
              <a:rPr lang="en-US" dirty="0"/>
              <a:t>Exhibit A for lack of coordination among EU member states: </a:t>
            </a:r>
          </a:p>
          <a:p>
            <a:pPr lvl="1"/>
            <a:r>
              <a:rPr lang="en-US" sz="2200" dirty="0"/>
              <a:t>East Europe: Let´s join right now! </a:t>
            </a:r>
          </a:p>
          <a:p>
            <a:pPr lvl="1"/>
            <a:r>
              <a:rPr lang="en-US" sz="2200" dirty="0"/>
              <a:t>France: We are not the annex of America! </a:t>
            </a:r>
          </a:p>
          <a:p>
            <a:pPr lvl="1"/>
            <a:r>
              <a:rPr lang="en-US" sz="2200" dirty="0"/>
              <a:t>Germany: We don´t want to antagonize anybody! </a:t>
            </a:r>
          </a:p>
          <a:p>
            <a:r>
              <a:rPr lang="en-US" dirty="0"/>
              <a:t>Result: USA perplex, Europe divided, China amused. </a:t>
            </a:r>
          </a:p>
        </p:txBody>
      </p:sp>
    </p:spTree>
    <p:extLst>
      <p:ext uri="{BB962C8B-B14F-4D97-AF65-F5344CB8AC3E}">
        <p14:creationId xmlns:p14="http://schemas.microsoft.com/office/powerpoint/2010/main" val="343550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BE849-56CC-5546-8A7C-8816325B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ii: NATO </a:t>
            </a:r>
            <a:r>
              <a:rPr lang="en-US" dirty="0" err="1"/>
              <a:t>SUMMit</a:t>
            </a:r>
            <a:r>
              <a:rPr lang="en-US" dirty="0"/>
              <a:t> 2021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359338-E674-4345-A830-50770222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Premiere: China is designated as “challenge to Alliance security”. </a:t>
            </a:r>
          </a:p>
          <a:p>
            <a:r>
              <a:rPr lang="en-US" dirty="0"/>
              <a:t>Trade-off: Eastern NATO members join US proposal on China in exchange for tough language on Russia</a:t>
            </a:r>
          </a:p>
          <a:p>
            <a:r>
              <a:rPr lang="en-US" dirty="0"/>
              <a:t>Macron: “Maybe my map has a problem, but from my perspective, China does not belong to the Atlantic area. (…) Europe will neither become a vassal state of China nor will we adjust our Pacific policy according to the United States.”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1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A3412-91E2-FF43-B21D-69A068421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Germany´s core interest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9EB9A-C1B7-6743-9D6F-4A46D9B1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No global breakup into two separate political hemispheres: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200" dirty="0">
                <a:sym typeface="Wingdings" pitchFamily="2" charset="2"/>
              </a:rPr>
              <a:t></a:t>
            </a:r>
            <a:r>
              <a:rPr lang="en-US" sz="2200" dirty="0"/>
              <a:t>Bipolarity fundamentally contradicts the notion of a liberal, rules-based, multilateral order. With two separate sets of rules, the international system would lose its inclusive character. </a:t>
            </a:r>
          </a:p>
          <a:p>
            <a:pPr marL="457200" lvl="1" indent="0">
              <a:buNone/>
            </a:pPr>
            <a:r>
              <a:rPr lang="en-US" sz="2200" dirty="0">
                <a:sym typeface="Wingdings" pitchFamily="2" charset="2"/>
              </a:rPr>
              <a:t></a:t>
            </a:r>
            <a:r>
              <a:rPr lang="en-US" sz="2200" dirty="0"/>
              <a:t>Two opposing systems (“de-coupling”) would significantly damage the export-driven model of German economy. </a:t>
            </a:r>
          </a:p>
        </p:txBody>
      </p:sp>
    </p:spTree>
    <p:extLst>
      <p:ext uri="{BB962C8B-B14F-4D97-AF65-F5344CB8AC3E}">
        <p14:creationId xmlns:p14="http://schemas.microsoft.com/office/powerpoint/2010/main" val="2024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0D65F-A22C-3F40-B952-96F92AEF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Sovereignty?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463308-C6F6-0044-861F-1E722D7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Sovereignty: </a:t>
            </a:r>
          </a:p>
          <a:p>
            <a:pPr lvl="1"/>
            <a:r>
              <a:rPr lang="en-US" dirty="0"/>
              <a:t>Internal sovereignty: The supreme power by which an independent state is governed and from which all specific political power are derived</a:t>
            </a:r>
          </a:p>
          <a:p>
            <a:pPr lvl="1"/>
            <a:r>
              <a:rPr lang="en-US" dirty="0"/>
              <a:t>External sovereignty: The intentional independence of a state, combined with the right and power of regulating its affairs without foreign interference.</a:t>
            </a:r>
          </a:p>
        </p:txBody>
      </p:sp>
    </p:spTree>
    <p:extLst>
      <p:ext uri="{BB962C8B-B14F-4D97-AF65-F5344CB8AC3E}">
        <p14:creationId xmlns:p14="http://schemas.microsoft.com/office/powerpoint/2010/main" val="200781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A2865-A2F1-B343-BEA7-4B53C6CE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Germany´s core interest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80D260-7167-4441-A84A-0FE2876CA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Cohesion of liberal democracies: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Cohesion of democracies is a key component for the survival of the 	rules-based order </a:t>
            </a:r>
            <a:r>
              <a:rPr lang="en-US" u="sng" dirty="0"/>
              <a:t>as we know it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>
                <a:sym typeface="Wingdings" pitchFamily="2" charset="2"/>
              </a:rPr>
              <a:t>Cohesion of liberal democracies as an end in itself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>
                <a:sym typeface="Wingdings" pitchFamily="2" charset="2"/>
              </a:rPr>
              <a:t>Permanent split between “the West” would severely weaken our 	ability to set standards, find common ground and tackle joint 	challenges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6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A921E-96E5-8148-B825-995F9EF52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q&amp;a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7E3712-67F1-3044-82F4-E97135220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Lead questions </a:t>
            </a:r>
            <a:r>
              <a:rPr lang="en-US" dirty="0"/>
              <a:t>for our discussion: </a:t>
            </a:r>
          </a:p>
          <a:p>
            <a:r>
              <a:rPr lang="en-US" dirty="0"/>
              <a:t>If desirable, what steps could be taken towards a greater degree of “European sovereignty”?</a:t>
            </a:r>
          </a:p>
          <a:p>
            <a:r>
              <a:rPr lang="en-US" dirty="0"/>
              <a:t>Are European sovereignty and strong EU-US relations, if desirable, mutually exclusive? </a:t>
            </a:r>
          </a:p>
          <a:p>
            <a:r>
              <a:rPr lang="en-US" dirty="0"/>
              <a:t>What is your policy recommendation for the new German government to solve its quagmire?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6219434-F51A-6D4E-A9D5-270F9B1F94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076541"/>
              </p:ext>
            </p:extLst>
          </p:nvPr>
        </p:nvGraphicFramePr>
        <p:xfrm>
          <a:off x="142875" y="424656"/>
          <a:ext cx="11906250" cy="600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2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19A1E-B191-5D44-9079-8EB38E9B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E940E-4A2A-624E-B2F4-FC85C399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 Europe </a:t>
            </a:r>
            <a:r>
              <a:rPr lang="de-DE" b="1" dirty="0" err="1"/>
              <a:t>that</a:t>
            </a:r>
            <a:r>
              <a:rPr lang="de-DE" b="1" dirty="0"/>
              <a:t> </a:t>
            </a:r>
            <a:r>
              <a:rPr lang="de-DE" b="1" dirty="0" err="1"/>
              <a:t>guarantees</a:t>
            </a:r>
            <a:r>
              <a:rPr lang="de-DE" b="1" dirty="0"/>
              <a:t> </a:t>
            </a:r>
            <a:r>
              <a:rPr lang="de-DE" b="1" dirty="0" err="1"/>
              <a:t>security</a:t>
            </a:r>
            <a:r>
              <a:rPr lang="de-DE" b="1" dirty="0"/>
              <a:t> in all </a:t>
            </a:r>
            <a:r>
              <a:rPr lang="de-DE" b="1" dirty="0" err="1"/>
              <a:t>its</a:t>
            </a:r>
            <a:r>
              <a:rPr lang="de-DE" b="1" dirty="0"/>
              <a:t> </a:t>
            </a:r>
            <a:r>
              <a:rPr lang="de-DE" b="1" dirty="0" err="1"/>
              <a:t>aspects</a:t>
            </a:r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defence</a:t>
            </a:r>
            <a:r>
              <a:rPr lang="de-DE" dirty="0"/>
              <a:t>, Europe must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intervention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, a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defence</a:t>
            </a:r>
            <a:r>
              <a:rPr lang="de-DE" dirty="0"/>
              <a:t>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a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doctrine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.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encourage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swift</a:t>
            </a:r>
            <a:r>
              <a:rPr lang="de-DE" dirty="0"/>
              <a:t> </a:t>
            </a:r>
            <a:r>
              <a:rPr lang="de-DE" dirty="0" err="1"/>
              <a:t>creation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European </a:t>
            </a:r>
            <a:r>
              <a:rPr lang="de-DE" dirty="0" err="1"/>
              <a:t>Defence</a:t>
            </a:r>
            <a:r>
              <a:rPr lang="de-DE" dirty="0"/>
              <a:t> Fund, permanent </a:t>
            </a:r>
            <a:r>
              <a:rPr lang="de-DE" dirty="0" err="1"/>
              <a:t>structured</a:t>
            </a:r>
            <a:r>
              <a:rPr lang="de-DE" dirty="0"/>
              <a:t> </a:t>
            </a:r>
            <a:r>
              <a:rPr lang="de-DE" dirty="0" err="1"/>
              <a:t>cooperation</a:t>
            </a:r>
            <a:r>
              <a:rPr lang="de-DE" dirty="0"/>
              <a:t>,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supplement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European </a:t>
            </a:r>
            <a:r>
              <a:rPr lang="de-DE" dirty="0" err="1"/>
              <a:t>intervention</a:t>
            </a:r>
            <a:r>
              <a:rPr lang="de-DE" dirty="0"/>
              <a:t> initiative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integrates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armed</a:t>
            </a:r>
            <a:r>
              <a:rPr lang="de-DE" dirty="0"/>
              <a:t> </a:t>
            </a:r>
            <a:r>
              <a:rPr lang="de-DE" dirty="0" err="1"/>
              <a:t>forces</a:t>
            </a:r>
            <a:r>
              <a:rPr lang="de-DE" dirty="0"/>
              <a:t> at all </a:t>
            </a:r>
            <a:r>
              <a:rPr lang="de-DE" dirty="0" err="1"/>
              <a:t>stages</a:t>
            </a:r>
            <a:r>
              <a:rPr lang="de-DE" dirty="0"/>
              <a:t>.</a:t>
            </a:r>
          </a:p>
          <a:p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fight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terrorism</a:t>
            </a:r>
            <a:r>
              <a:rPr lang="de-DE" dirty="0"/>
              <a:t>, Europe must bring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intelligence</a:t>
            </a:r>
            <a:r>
              <a:rPr lang="de-DE" dirty="0"/>
              <a:t> </a:t>
            </a:r>
            <a:r>
              <a:rPr lang="de-DE" dirty="0" err="1"/>
              <a:t>capabilities</a:t>
            </a:r>
            <a:r>
              <a:rPr lang="de-DE" dirty="0"/>
              <a:t> </a:t>
            </a:r>
            <a:r>
              <a:rPr lang="de-DE" dirty="0" err="1"/>
              <a:t>closer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creating</a:t>
            </a:r>
            <a:r>
              <a:rPr lang="de-DE" dirty="0"/>
              <a:t> a European </a:t>
            </a:r>
            <a:r>
              <a:rPr lang="de-DE" dirty="0" err="1"/>
              <a:t>intelligence</a:t>
            </a:r>
            <a:r>
              <a:rPr lang="de-DE" dirty="0"/>
              <a:t> </a:t>
            </a:r>
            <a:r>
              <a:rPr lang="de-DE" dirty="0" err="1"/>
              <a:t>academy</a:t>
            </a:r>
            <a:r>
              <a:rPr lang="de-DE" dirty="0"/>
              <a:t>.</a:t>
            </a:r>
          </a:p>
          <a:p>
            <a:r>
              <a:rPr lang="de-DE" dirty="0"/>
              <a:t>Security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guaranteed</a:t>
            </a:r>
            <a:r>
              <a:rPr lang="de-DE" dirty="0"/>
              <a:t>, </a:t>
            </a:r>
            <a:r>
              <a:rPr lang="de-DE" dirty="0" err="1"/>
              <a:t>together</a:t>
            </a:r>
            <a:r>
              <a:rPr lang="de-DE" dirty="0"/>
              <a:t>, in all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aspects</a:t>
            </a:r>
            <a:r>
              <a:rPr lang="de-DE" dirty="0"/>
              <a:t>: Europe must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civil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5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E590F-F270-ED4B-A569-539A0EC0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08421C-BC7B-3F48-B279-DCC183425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 Europe </a:t>
            </a:r>
            <a:r>
              <a:rPr lang="de-DE" b="1" dirty="0" err="1"/>
              <a:t>that</a:t>
            </a:r>
            <a:r>
              <a:rPr lang="de-DE" b="1" dirty="0"/>
              <a:t> </a:t>
            </a:r>
            <a:r>
              <a:rPr lang="de-DE" b="1" dirty="0" err="1"/>
              <a:t>addresses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migration</a:t>
            </a:r>
            <a:r>
              <a:rPr lang="de-DE" b="1" dirty="0"/>
              <a:t> </a:t>
            </a:r>
            <a:r>
              <a:rPr lang="de-DE" b="1" dirty="0" err="1"/>
              <a:t>challenge</a:t>
            </a:r>
            <a:endParaRPr lang="de-DE" dirty="0"/>
          </a:p>
          <a:p>
            <a:r>
              <a:rPr lang="de-DE" dirty="0" err="1"/>
              <a:t>We</a:t>
            </a:r>
            <a:r>
              <a:rPr lang="de-DE" dirty="0"/>
              <a:t> must </a:t>
            </a:r>
            <a:r>
              <a:rPr lang="de-DE" dirty="0" err="1"/>
              <a:t>create</a:t>
            </a:r>
            <a:r>
              <a:rPr lang="de-DE" dirty="0"/>
              <a:t> a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borders</a:t>
            </a:r>
            <a:r>
              <a:rPr lang="de-DE" dirty="0"/>
              <a:t>, </a:t>
            </a:r>
            <a:r>
              <a:rPr lang="de-DE" dirty="0" err="1"/>
              <a:t>asylum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migrations</a:t>
            </a:r>
            <a:r>
              <a:rPr lang="de-DE" dirty="0"/>
              <a:t>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effectively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borders</a:t>
            </a:r>
            <a:r>
              <a:rPr lang="de-DE" dirty="0"/>
              <a:t>, </a:t>
            </a:r>
            <a:r>
              <a:rPr lang="de-DE" dirty="0" err="1"/>
              <a:t>welcome</a:t>
            </a:r>
            <a:r>
              <a:rPr lang="de-DE" dirty="0"/>
              <a:t> </a:t>
            </a:r>
            <a:r>
              <a:rPr lang="de-DE" dirty="0" err="1"/>
              <a:t>refugees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dignity</a:t>
            </a:r>
            <a:r>
              <a:rPr lang="de-DE" dirty="0"/>
              <a:t>, </a:t>
            </a:r>
            <a:r>
              <a:rPr lang="de-DE" dirty="0" err="1"/>
              <a:t>integrate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fully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swiftly</a:t>
            </a:r>
            <a:r>
              <a:rPr lang="de-DE" dirty="0"/>
              <a:t> send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eligible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asylum</a:t>
            </a:r>
            <a:r>
              <a:rPr lang="de-DE" dirty="0"/>
              <a:t> 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home</a:t>
            </a:r>
            <a:r>
              <a:rPr lang="de-DE" dirty="0"/>
              <a:t> countries.</a:t>
            </a:r>
          </a:p>
          <a:p>
            <a:r>
              <a:rPr lang="de-DE" dirty="0" err="1"/>
              <a:t>We</a:t>
            </a:r>
            <a:r>
              <a:rPr lang="de-DE" dirty="0"/>
              <a:t> must </a:t>
            </a:r>
            <a:r>
              <a:rPr lang="de-DE" dirty="0" err="1"/>
              <a:t>create</a:t>
            </a:r>
            <a:r>
              <a:rPr lang="de-DE" dirty="0"/>
              <a:t> a European </a:t>
            </a:r>
            <a:r>
              <a:rPr lang="de-DE" dirty="0" err="1"/>
              <a:t>Asylum</a:t>
            </a:r>
            <a:r>
              <a:rPr lang="de-DE" dirty="0"/>
              <a:t> Office,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accelerates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streamlines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procedures</a:t>
            </a:r>
            <a:r>
              <a:rPr lang="de-DE" dirty="0"/>
              <a:t>;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interconnected</a:t>
            </a:r>
            <a:r>
              <a:rPr lang="de-DE" dirty="0"/>
              <a:t> </a:t>
            </a:r>
            <a:r>
              <a:rPr lang="de-DE" dirty="0" err="1"/>
              <a:t>files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secure</a:t>
            </a:r>
            <a:r>
              <a:rPr lang="de-DE" dirty="0"/>
              <a:t> </a:t>
            </a:r>
            <a:r>
              <a:rPr lang="de-DE" dirty="0" err="1"/>
              <a:t>biometric</a:t>
            </a:r>
            <a:r>
              <a:rPr lang="de-DE" dirty="0"/>
              <a:t> </a:t>
            </a:r>
            <a:r>
              <a:rPr lang="de-DE" dirty="0" err="1"/>
              <a:t>identification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; </a:t>
            </a:r>
            <a:r>
              <a:rPr lang="de-DE" dirty="0" err="1"/>
              <a:t>gradually</a:t>
            </a:r>
            <a:r>
              <a:rPr lang="de-DE" dirty="0"/>
              <a:t> </a:t>
            </a:r>
            <a:r>
              <a:rPr lang="de-DE" dirty="0" err="1"/>
              <a:t>establish</a:t>
            </a:r>
            <a:r>
              <a:rPr lang="de-DE" dirty="0"/>
              <a:t> European </a:t>
            </a:r>
            <a:r>
              <a:rPr lang="de-DE" dirty="0" err="1"/>
              <a:t>border</a:t>
            </a:r>
            <a:r>
              <a:rPr lang="de-DE" dirty="0"/>
              <a:t> </a:t>
            </a:r>
            <a:r>
              <a:rPr lang="de-DE" dirty="0" err="1"/>
              <a:t>police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rigorous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borders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stay</a:t>
            </a:r>
            <a:r>
              <a:rPr lang="de-DE" dirty="0"/>
              <a:t>;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fund</a:t>
            </a:r>
            <a:r>
              <a:rPr lang="de-DE" dirty="0"/>
              <a:t> a </a:t>
            </a:r>
            <a:r>
              <a:rPr lang="de-DE" dirty="0" err="1"/>
              <a:t>vast</a:t>
            </a:r>
            <a:r>
              <a:rPr lang="de-DE" dirty="0"/>
              <a:t> European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integration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refugees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CE530-F357-504E-9633-E3C2FD45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Africa and </a:t>
            </a:r>
            <a:r>
              <a:rPr lang="en-US" dirty="0" err="1"/>
              <a:t>mediterranean</a:t>
            </a:r>
            <a:r>
              <a:rPr lang="en-US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EBB7AF-8975-434A-9A03-C49144E9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Europe </a:t>
            </a:r>
            <a:r>
              <a:rPr lang="de-DE" b="1" dirty="0" err="1"/>
              <a:t>that</a:t>
            </a:r>
            <a:r>
              <a:rPr lang="de-DE" b="1" dirty="0"/>
              <a:t> </a:t>
            </a:r>
            <a:r>
              <a:rPr lang="de-DE" b="1" dirty="0" err="1"/>
              <a:t>looks</a:t>
            </a:r>
            <a:r>
              <a:rPr lang="de-DE" b="1" dirty="0"/>
              <a:t> </a:t>
            </a:r>
            <a:r>
              <a:rPr lang="de-DE" b="1" dirty="0" err="1"/>
              <a:t>towards</a:t>
            </a:r>
            <a:r>
              <a:rPr lang="de-DE" b="1" dirty="0"/>
              <a:t> </a:t>
            </a:r>
            <a:r>
              <a:rPr lang="de-DE" b="1" dirty="0" err="1"/>
              <a:t>Africa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Mediterranean</a:t>
            </a:r>
            <a:endParaRPr lang="de-DE" dirty="0"/>
          </a:p>
          <a:p>
            <a:r>
              <a:rPr lang="de-DE" dirty="0"/>
              <a:t>Europe must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foreign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focuses</a:t>
            </a:r>
            <a:r>
              <a:rPr lang="de-DE" dirty="0"/>
              <a:t> on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priorities</a:t>
            </a:r>
            <a:r>
              <a:rPr lang="de-DE" dirty="0"/>
              <a:t>: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all,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Mediterranean</a:t>
            </a:r>
            <a:r>
              <a:rPr lang="de-DE" dirty="0"/>
              <a:t> </a:t>
            </a:r>
            <a:r>
              <a:rPr lang="de-DE" dirty="0" err="1"/>
              <a:t>region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Africa</a:t>
            </a:r>
            <a:r>
              <a:rPr lang="de-DE" dirty="0"/>
              <a:t>.</a:t>
            </a:r>
          </a:p>
          <a:p>
            <a:r>
              <a:rPr lang="de-DE" dirty="0" err="1"/>
              <a:t>It</a:t>
            </a:r>
            <a:r>
              <a:rPr lang="de-DE" dirty="0"/>
              <a:t> must </a:t>
            </a:r>
            <a:r>
              <a:rPr lang="de-DE" dirty="0" err="1"/>
              <a:t>develop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partnership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Africa</a:t>
            </a:r>
            <a:r>
              <a:rPr lang="de-DE" dirty="0"/>
              <a:t>,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education</a:t>
            </a:r>
            <a:r>
              <a:rPr lang="de-DE" dirty="0"/>
              <a:t>, </a:t>
            </a:r>
            <a:r>
              <a:rPr lang="de-DE" dirty="0" err="1"/>
              <a:t>health</a:t>
            </a:r>
            <a:r>
              <a:rPr lang="de-DE" dirty="0"/>
              <a:t>,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1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F8C98-8750-7241-BFE6-E3D888BD9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Sustainable development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A315BE-61E5-684F-A176-E197DD106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An </a:t>
            </a:r>
            <a:r>
              <a:rPr lang="de-DE" b="1" dirty="0" err="1"/>
              <a:t>exemplary</a:t>
            </a:r>
            <a:r>
              <a:rPr lang="de-DE" b="1" dirty="0"/>
              <a:t> Europe </a:t>
            </a:r>
            <a:r>
              <a:rPr lang="de-DE" b="1" dirty="0" err="1"/>
              <a:t>regarding</a:t>
            </a:r>
            <a:r>
              <a:rPr lang="de-DE" b="1" dirty="0"/>
              <a:t> </a:t>
            </a:r>
            <a:r>
              <a:rPr lang="de-DE" b="1" dirty="0" err="1"/>
              <a:t>sustainable</a:t>
            </a:r>
            <a:r>
              <a:rPr lang="de-DE" b="1" dirty="0"/>
              <a:t> </a:t>
            </a:r>
            <a:r>
              <a:rPr lang="de-DE" b="1" dirty="0" err="1"/>
              <a:t>development</a:t>
            </a:r>
            <a:endParaRPr lang="de-DE" dirty="0"/>
          </a:p>
          <a:p>
            <a:r>
              <a:rPr lang="de-DE" dirty="0"/>
              <a:t>Europe must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in an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equitable</a:t>
            </a:r>
            <a:r>
              <a:rPr lang="de-DE" dirty="0"/>
              <a:t> </a:t>
            </a:r>
            <a:r>
              <a:rPr lang="de-DE" dirty="0" err="1"/>
              <a:t>ecological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.</a:t>
            </a:r>
          </a:p>
          <a:p>
            <a:r>
              <a:rPr lang="de-DE" dirty="0" err="1"/>
              <a:t>It</a:t>
            </a:r>
            <a:r>
              <a:rPr lang="de-DE" dirty="0"/>
              <a:t> must </a:t>
            </a:r>
            <a:r>
              <a:rPr lang="de-DE" dirty="0" err="1"/>
              <a:t>encourage</a:t>
            </a:r>
            <a:r>
              <a:rPr lang="de-DE" dirty="0"/>
              <a:t> </a:t>
            </a:r>
            <a:r>
              <a:rPr lang="de-DE" dirty="0" err="1"/>
              <a:t>investments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 (</a:t>
            </a:r>
            <a:r>
              <a:rPr lang="de-DE" dirty="0" err="1"/>
              <a:t>transport</a:t>
            </a:r>
            <a:r>
              <a:rPr lang="de-DE" dirty="0"/>
              <a:t>, </a:t>
            </a:r>
            <a:r>
              <a:rPr lang="de-DE" dirty="0" err="1"/>
              <a:t>housing</a:t>
            </a:r>
            <a:r>
              <a:rPr lang="de-DE" dirty="0"/>
              <a:t>, </a:t>
            </a:r>
            <a:r>
              <a:rPr lang="de-DE" dirty="0" err="1"/>
              <a:t>industry</a:t>
            </a:r>
            <a:r>
              <a:rPr lang="de-DE" dirty="0"/>
              <a:t>, </a:t>
            </a:r>
            <a:r>
              <a:rPr lang="de-DE" dirty="0" err="1"/>
              <a:t>agriculture</a:t>
            </a:r>
            <a:r>
              <a:rPr lang="de-DE" dirty="0"/>
              <a:t>, etc.)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setting</a:t>
            </a:r>
            <a:r>
              <a:rPr lang="de-DE" dirty="0"/>
              <a:t> a fair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: a </a:t>
            </a:r>
            <a:r>
              <a:rPr lang="de-DE" dirty="0" err="1"/>
              <a:t>minimum</a:t>
            </a:r>
            <a:r>
              <a:rPr lang="de-DE" dirty="0"/>
              <a:t>, </a:t>
            </a:r>
            <a:r>
              <a:rPr lang="de-DE" dirty="0" err="1"/>
              <a:t>meaningful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borders</a:t>
            </a:r>
            <a:r>
              <a:rPr lang="de-DE" dirty="0"/>
              <a:t>; </a:t>
            </a:r>
            <a:r>
              <a:rPr lang="de-DE" dirty="0" err="1"/>
              <a:t>and</a:t>
            </a:r>
            <a:r>
              <a:rPr lang="de-DE" dirty="0"/>
              <a:t> a European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 at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borders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equity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producers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competitors</a:t>
            </a:r>
            <a:r>
              <a:rPr lang="de-DE" dirty="0"/>
              <a:t>.</a:t>
            </a:r>
          </a:p>
          <a:p>
            <a:r>
              <a:rPr lang="de-DE" dirty="0"/>
              <a:t>Europe must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an </a:t>
            </a:r>
            <a:r>
              <a:rPr lang="de-DE" dirty="0" err="1"/>
              <a:t>industry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clean </a:t>
            </a:r>
            <a:r>
              <a:rPr lang="de-DE" dirty="0" err="1"/>
              <a:t>vehicles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infrastructures</a:t>
            </a:r>
            <a:r>
              <a:rPr lang="de-DE" dirty="0"/>
              <a:t> (</a:t>
            </a:r>
            <a:r>
              <a:rPr lang="de-DE" dirty="0" err="1"/>
              <a:t>charging</a:t>
            </a:r>
            <a:r>
              <a:rPr lang="de-DE" dirty="0"/>
              <a:t> </a:t>
            </a:r>
            <a:r>
              <a:rPr lang="de-DE" dirty="0" err="1"/>
              <a:t>stations</a:t>
            </a:r>
            <a:r>
              <a:rPr lang="de-DE" dirty="0"/>
              <a:t>, etc.).</a:t>
            </a:r>
          </a:p>
          <a:p>
            <a:r>
              <a:rPr lang="de-DE" dirty="0" err="1"/>
              <a:t>It</a:t>
            </a:r>
            <a:r>
              <a:rPr lang="de-DE" dirty="0"/>
              <a:t> must </a:t>
            </a:r>
            <a:r>
              <a:rPr lang="de-DE" dirty="0" err="1"/>
              <a:t>guarantee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food</a:t>
            </a:r>
            <a:r>
              <a:rPr lang="de-DE" dirty="0"/>
              <a:t> </a:t>
            </a:r>
            <a:r>
              <a:rPr lang="de-DE" dirty="0" err="1"/>
              <a:t>sovereignty</a:t>
            </a:r>
            <a:r>
              <a:rPr lang="de-DE" dirty="0"/>
              <a:t>,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reforming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setting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monitoring</a:t>
            </a:r>
            <a:r>
              <a:rPr lang="de-DE" dirty="0"/>
              <a:t> </a:t>
            </a:r>
            <a:r>
              <a:rPr lang="de-DE" dirty="0" err="1"/>
              <a:t>body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ensures</a:t>
            </a:r>
            <a:r>
              <a:rPr lang="de-DE" dirty="0"/>
              <a:t> </a:t>
            </a:r>
            <a:r>
              <a:rPr lang="de-DE" dirty="0" err="1"/>
              <a:t>food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Europeans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5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F1E10-8182-914B-B123-56FD4D1CE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and digitalization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DF19F-DABF-B846-808B-6C7823E8A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 A Europe of innovation and regulation adapted to the digital world</a:t>
            </a:r>
            <a:endParaRPr lang="en-US"/>
          </a:p>
          <a:p>
            <a:r>
              <a:rPr lang="en-US"/>
              <a:t>Europe must lead rather than undergo this transformation, by promoting its model within globalization, a model combining innovation and regulation.</a:t>
            </a:r>
          </a:p>
          <a:p>
            <a:r>
              <a:rPr lang="en-US"/>
              <a:t>It must have an agency for breakthrough innovation, jointly financing new research fields, such as artificial intelligence, or unexplored fields.</a:t>
            </a:r>
          </a:p>
          <a:p>
            <a:r>
              <a:rPr lang="en-US"/>
              <a:t>It must guarantee equity and trust in the digital transformation, by reviewing its fiscal systems (taxing digital technology corporations) and by regulating the major platforms.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9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6B824-9F79-8249-907C-A2F134F8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764373"/>
            <a:ext cx="9311640" cy="1293028"/>
          </a:xfrm>
        </p:spPr>
        <p:txBody>
          <a:bodyPr/>
          <a:lstStyle/>
          <a:p>
            <a:r>
              <a:rPr lang="en-US" dirty="0"/>
              <a:t>Economic and monetary power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9892A-09E6-3D41-AD24-44D2E841F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 Europe </a:t>
            </a:r>
            <a:r>
              <a:rPr lang="de-DE" b="1" dirty="0" err="1"/>
              <a:t>standing</a:t>
            </a:r>
            <a:r>
              <a:rPr lang="de-DE" b="1" dirty="0"/>
              <a:t> </a:t>
            </a:r>
            <a:r>
              <a:rPr lang="de-DE" b="1" dirty="0" err="1"/>
              <a:t>as</a:t>
            </a:r>
            <a:r>
              <a:rPr lang="de-DE" b="1" dirty="0"/>
              <a:t> an </a:t>
            </a:r>
            <a:r>
              <a:rPr lang="de-DE" b="1" dirty="0" err="1"/>
              <a:t>economic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monetary</a:t>
            </a:r>
            <a:r>
              <a:rPr lang="de-DE" b="1" dirty="0"/>
              <a:t> power</a:t>
            </a:r>
            <a:endParaRPr lang="de-DE" dirty="0"/>
          </a:p>
          <a:p>
            <a:r>
              <a:rPr lang="de-DE" dirty="0" err="1"/>
              <a:t>We</a:t>
            </a:r>
            <a:r>
              <a:rPr lang="de-DE" dirty="0"/>
              <a:t> must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Europe's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power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.</a:t>
            </a:r>
          </a:p>
          <a:p>
            <a:r>
              <a:rPr lang="de-DE" dirty="0"/>
              <a:t>In </a:t>
            </a:r>
            <a:r>
              <a:rPr lang="de-DE" dirty="0" err="1"/>
              <a:t>addition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national </a:t>
            </a:r>
            <a:r>
              <a:rPr lang="de-DE" dirty="0" err="1"/>
              <a:t>reforms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equipped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instruments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will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an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growth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stability</a:t>
            </a:r>
            <a:r>
              <a:rPr lang="de-DE" dirty="0"/>
              <a:t>, in </a:t>
            </a:r>
            <a:r>
              <a:rPr lang="de-DE" dirty="0" err="1"/>
              <a:t>particular</a:t>
            </a:r>
            <a:r>
              <a:rPr lang="de-DE" dirty="0"/>
              <a:t> a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finances</a:t>
            </a:r>
            <a:r>
              <a:rPr lang="de-DE" dirty="0"/>
              <a:t> </a:t>
            </a:r>
            <a:r>
              <a:rPr lang="de-DE" dirty="0" err="1"/>
              <a:t>shared</a:t>
            </a:r>
            <a:r>
              <a:rPr lang="de-DE" dirty="0"/>
              <a:t> </a:t>
            </a:r>
            <a:r>
              <a:rPr lang="en-US" dirty="0"/>
              <a:t>investments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will </a:t>
            </a:r>
            <a:r>
              <a:rPr lang="de-DE" dirty="0" err="1"/>
              <a:t>guarantee</a:t>
            </a:r>
            <a:r>
              <a:rPr lang="de-DE" dirty="0"/>
              <a:t> </a:t>
            </a:r>
            <a:r>
              <a:rPr lang="de-DE" dirty="0" err="1"/>
              <a:t>stabilization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shocks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3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ondensstreife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Kondensstreifen</Template>
  <TotalTime>0</TotalTime>
  <Words>1569</Words>
  <Application>Microsoft Office PowerPoint</Application>
  <PresentationFormat>Breitbild</PresentationFormat>
  <Paragraphs>113</Paragraphs>
  <Slides>21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Kondensstreifen</vt:lpstr>
      <vt:lpstr>The strive for European sovereignty</vt:lpstr>
      <vt:lpstr>Sovereignty?</vt:lpstr>
      <vt:lpstr>PowerPoint-Präsentation</vt:lpstr>
      <vt:lpstr>Security</vt:lpstr>
      <vt:lpstr>migration</vt:lpstr>
      <vt:lpstr>Africa and mediterranean </vt:lpstr>
      <vt:lpstr>Sustainable development</vt:lpstr>
      <vt:lpstr>Innovation and digitalization</vt:lpstr>
      <vt:lpstr>Economic and monetary power</vt:lpstr>
      <vt:lpstr>The (Non?) Response from Berlin</vt:lpstr>
      <vt:lpstr>Europe: Better than its reputation I</vt:lpstr>
      <vt:lpstr>PowerPoint-Präsentation</vt:lpstr>
      <vt:lpstr>And still: gridlock </vt:lpstr>
      <vt:lpstr>The berlin Quagmire I</vt:lpstr>
      <vt:lpstr>The berlin quagmire ii</vt:lpstr>
      <vt:lpstr>The berlin quagmire iii</vt:lpstr>
      <vt:lpstr>Example i: WHO Wuhan Mission of Origin </vt:lpstr>
      <vt:lpstr>Example ii: NATO SUMMit 2021</vt:lpstr>
      <vt:lpstr>Germany´s core interest i</vt:lpstr>
      <vt:lpstr>Germany´s core interest ii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Schrot, Jacob</dc:creator>
  <cp:lastModifiedBy>Schrot, Jacob</cp:lastModifiedBy>
  <cp:revision>577</cp:revision>
  <dcterms:created xsi:type="dcterms:W3CDTF">2021-11-22T15:52:23Z</dcterms:created>
  <dcterms:modified xsi:type="dcterms:W3CDTF">2022-09-18T06:29:52Z</dcterms:modified>
</cp:coreProperties>
</file>