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64" r:id="rId4"/>
    <p:sldId id="265" r:id="rId5"/>
    <p:sldId id="266" r:id="rId6"/>
    <p:sldId id="268" r:id="rId7"/>
    <p:sldId id="270" r:id="rId8"/>
    <p:sldId id="267" r:id="rId9"/>
    <p:sldId id="274" r:id="rId10"/>
    <p:sldId id="275" r:id="rId11"/>
    <p:sldId id="276" r:id="rId12"/>
    <p:sldId id="271" r:id="rId13"/>
    <p:sldId id="277" r:id="rId14"/>
    <p:sldId id="284" r:id="rId15"/>
    <p:sldId id="279" r:id="rId16"/>
    <p:sldId id="280" r:id="rId17"/>
    <p:sldId id="281" r:id="rId18"/>
    <p:sldId id="282" r:id="rId19"/>
    <p:sldId id="278" r:id="rId20"/>
    <p:sldId id="285" r:id="rId21"/>
    <p:sldId id="26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478C82-0CBE-41FA-A1DE-A3D506492D0B}" v="22" dt="2022-09-18T06:39:26.610"/>
    <p1510:client id="{CEFC5D5F-1D14-44E7-806E-C1074CDD2052}" v="10" dt="2022-09-16T17:49:05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5794"/>
  </p:normalViewPr>
  <p:slideViewPr>
    <p:cSldViewPr snapToGrid="0" snapToObjects="1">
      <p:cViewPr varScale="1">
        <p:scale>
          <a:sx n="111" d="100"/>
          <a:sy n="111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Schrot" userId="FbSIRgj+ak9Qw8QT/nmHBJb6MlVOv6Q65GvU4un66IA=" providerId="None" clId="Web-{CEFC5D5F-1D14-44E7-806E-C1074CDD2052}"/>
    <pc:docChg chg="modSld">
      <pc:chgData name="Jacob Schrot" userId="FbSIRgj+ak9Qw8QT/nmHBJb6MlVOv6Q65GvU4un66IA=" providerId="None" clId="Web-{CEFC5D5F-1D14-44E7-806E-C1074CDD2052}" dt="2022-09-16T17:48:57.576" v="8" actId="20577"/>
      <pc:docMkLst>
        <pc:docMk/>
      </pc:docMkLst>
      <pc:sldChg chg="modSp">
        <pc:chgData name="Jacob Schrot" userId="FbSIRgj+ak9Qw8QT/nmHBJb6MlVOv6Q65GvU4un66IA=" providerId="None" clId="Web-{CEFC5D5F-1D14-44E7-806E-C1074CDD2052}" dt="2022-09-16T17:48:57.576" v="8" actId="20577"/>
        <pc:sldMkLst>
          <pc:docMk/>
          <pc:sldMk cId="3225463391" sldId="256"/>
        </pc:sldMkLst>
        <pc:spChg chg="mod">
          <ac:chgData name="Jacob Schrot" userId="FbSIRgj+ak9Qw8QT/nmHBJb6MlVOv6Q65GvU4un66IA=" providerId="None" clId="Web-{CEFC5D5F-1D14-44E7-806E-C1074CDD2052}" dt="2022-09-16T17:48:57.576" v="8" actId="20577"/>
          <ac:spMkLst>
            <pc:docMk/>
            <pc:sldMk cId="3225463391" sldId="256"/>
            <ac:spMk id="3" creationId="{4B165E82-835D-234B-934C-7009C45469F9}"/>
          </ac:spMkLst>
        </pc:spChg>
      </pc:sldChg>
    </pc:docChg>
  </pc:docChgLst>
  <pc:docChgLst>
    <pc:chgData name="Jacob Schrot" userId="FbSIRgj+ak9Qw8QT/nmHBJb6MlVOv6Q65GvU4un66IA=" providerId="None" clId="Web-{1F478C82-0CBE-41FA-A1DE-A3D506492D0B}"/>
    <pc:docChg chg="modSld">
      <pc:chgData name="Jacob Schrot" userId="FbSIRgj+ak9Qw8QT/nmHBJb6MlVOv6Q65GvU4un66IA=" providerId="None" clId="Web-{1F478C82-0CBE-41FA-A1DE-A3D506492D0B}" dt="2022-09-18T06:39:24.985" v="19" actId="20577"/>
      <pc:docMkLst>
        <pc:docMk/>
      </pc:docMkLst>
      <pc:sldChg chg="modSp">
        <pc:chgData name="Jacob Schrot" userId="FbSIRgj+ak9Qw8QT/nmHBJb6MlVOv6Q65GvU4un66IA=" providerId="None" clId="Web-{1F478C82-0CBE-41FA-A1DE-A3D506492D0B}" dt="2022-09-18T06:35:05.044" v="18" actId="20577"/>
        <pc:sldMkLst>
          <pc:docMk/>
          <pc:sldMk cId="1691789222" sldId="265"/>
        </pc:sldMkLst>
        <pc:spChg chg="mod">
          <ac:chgData name="Jacob Schrot" userId="FbSIRgj+ak9Qw8QT/nmHBJb6MlVOv6Q65GvU4un66IA=" providerId="None" clId="Web-{1F478C82-0CBE-41FA-A1DE-A3D506492D0B}" dt="2022-09-18T06:35:05.044" v="18" actId="20577"/>
          <ac:spMkLst>
            <pc:docMk/>
            <pc:sldMk cId="1691789222" sldId="265"/>
            <ac:spMk id="9" creationId="{52771759-FDE9-484D-A4E0-DC3DC6EF1078}"/>
          </ac:spMkLst>
        </pc:spChg>
      </pc:sldChg>
      <pc:sldChg chg="modSp">
        <pc:chgData name="Jacob Schrot" userId="FbSIRgj+ak9Qw8QT/nmHBJb6MlVOv6Q65GvU4un66IA=" providerId="None" clId="Web-{1F478C82-0CBE-41FA-A1DE-A3D506492D0B}" dt="2022-09-18T06:39:24.985" v="19" actId="20577"/>
        <pc:sldMkLst>
          <pc:docMk/>
          <pc:sldMk cId="2322980584" sldId="278"/>
        </pc:sldMkLst>
        <pc:spChg chg="mod">
          <ac:chgData name="Jacob Schrot" userId="FbSIRgj+ak9Qw8QT/nmHBJb6MlVOv6Q65GvU4un66IA=" providerId="None" clId="Web-{1F478C82-0CBE-41FA-A1DE-A3D506492D0B}" dt="2022-09-18T06:39:24.985" v="19" actId="20577"/>
          <ac:spMkLst>
            <pc:docMk/>
            <pc:sldMk cId="2322980584" sldId="278"/>
            <ac:spMk id="3" creationId="{FF30A0B5-274F-5E45-876E-E9E862A2C98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DF2F5-54FA-0E43-966B-D75664772162}" type="doc">
      <dgm:prSet loTypeId="urn:microsoft.com/office/officeart/2005/8/layout/funne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CC8072E-1068-064C-920E-70998FAD1C8F}">
      <dgm:prSet phldrT="[Text]"/>
      <dgm:spPr/>
      <dgm:t>
        <a:bodyPr/>
        <a:lstStyle/>
        <a:p>
          <a:r>
            <a:rPr lang="en-US" noProof="0" dirty="0"/>
            <a:t>Partnership for Stability and Security</a:t>
          </a:r>
        </a:p>
      </dgm:t>
    </dgm:pt>
    <dgm:pt modelId="{5F5EED71-7325-4349-A02E-EE0C957745B8}" type="parTrans" cxnId="{E7B3961A-D214-7A41-8038-BBE5B53D0741}">
      <dgm:prSet/>
      <dgm:spPr/>
      <dgm:t>
        <a:bodyPr/>
        <a:lstStyle/>
        <a:p>
          <a:endParaRPr lang="en-US" noProof="0" dirty="0"/>
        </a:p>
      </dgm:t>
    </dgm:pt>
    <dgm:pt modelId="{3838F5FF-7121-D348-8CFC-C1BB785E42EB}" type="sibTrans" cxnId="{E7B3961A-D214-7A41-8038-BBE5B53D0741}">
      <dgm:prSet/>
      <dgm:spPr/>
      <dgm:t>
        <a:bodyPr/>
        <a:lstStyle/>
        <a:p>
          <a:endParaRPr lang="en-US" noProof="0" dirty="0"/>
        </a:p>
      </dgm:t>
    </dgm:pt>
    <dgm:pt modelId="{9F5B127B-3460-0F40-B0A9-7B348CBA8D83}">
      <dgm:prSet phldrT="[Text]"/>
      <dgm:spPr/>
      <dgm:t>
        <a:bodyPr/>
        <a:lstStyle/>
        <a:p>
          <a:r>
            <a:rPr lang="en-US" noProof="0" dirty="0"/>
            <a:t>Sahel Coalition</a:t>
          </a:r>
        </a:p>
      </dgm:t>
    </dgm:pt>
    <dgm:pt modelId="{3AAA73D9-0F04-F041-B361-6F6CADD3F724}" type="parTrans" cxnId="{B7C971C0-9577-8E40-8C8E-37475ADE9E15}">
      <dgm:prSet/>
      <dgm:spPr/>
      <dgm:t>
        <a:bodyPr/>
        <a:lstStyle/>
        <a:p>
          <a:endParaRPr lang="en-US" noProof="0" dirty="0"/>
        </a:p>
      </dgm:t>
    </dgm:pt>
    <dgm:pt modelId="{7BF83124-3B2A-4040-A282-EBE1CFDD9CEC}" type="sibTrans" cxnId="{B7C971C0-9577-8E40-8C8E-37475ADE9E15}">
      <dgm:prSet/>
      <dgm:spPr/>
      <dgm:t>
        <a:bodyPr/>
        <a:lstStyle/>
        <a:p>
          <a:endParaRPr lang="en-US" noProof="0" dirty="0"/>
        </a:p>
      </dgm:t>
    </dgm:pt>
    <dgm:pt modelId="{8F6DB6A9-EAE5-0A47-822F-B30A9FBAFEA3}">
      <dgm:prSet phldrT="[Text]"/>
      <dgm:spPr/>
      <dgm:t>
        <a:bodyPr/>
        <a:lstStyle/>
        <a:p>
          <a:r>
            <a:rPr lang="en-US" noProof="0" dirty="0"/>
            <a:t>Sahel Alliance</a:t>
          </a:r>
        </a:p>
      </dgm:t>
    </dgm:pt>
    <dgm:pt modelId="{F54FBBCE-A818-6341-A050-6C8608309636}" type="parTrans" cxnId="{EA244BF2-0137-5543-8152-F74F2A47DE36}">
      <dgm:prSet/>
      <dgm:spPr/>
      <dgm:t>
        <a:bodyPr/>
        <a:lstStyle/>
        <a:p>
          <a:endParaRPr lang="en-US" noProof="0" dirty="0"/>
        </a:p>
      </dgm:t>
    </dgm:pt>
    <dgm:pt modelId="{52AC80C4-7235-D148-86B6-42EF8D68243C}" type="sibTrans" cxnId="{EA244BF2-0137-5543-8152-F74F2A47DE36}">
      <dgm:prSet/>
      <dgm:spPr/>
      <dgm:t>
        <a:bodyPr/>
        <a:lstStyle/>
        <a:p>
          <a:endParaRPr lang="en-US" noProof="0" dirty="0"/>
        </a:p>
      </dgm:t>
    </dgm:pt>
    <dgm:pt modelId="{8D6947EE-A4CA-7446-92FF-786916E4459A}">
      <dgm:prSet phldrT="[Text]"/>
      <dgm:spPr/>
      <dgm:t>
        <a:bodyPr/>
        <a:lstStyle/>
        <a:p>
          <a:r>
            <a:rPr lang="en-US" noProof="0" dirty="0"/>
            <a:t>EU Sahel Strategy</a:t>
          </a:r>
        </a:p>
      </dgm:t>
    </dgm:pt>
    <dgm:pt modelId="{AAF5F8F1-7A14-0745-BF34-D7C73199813A}" type="parTrans" cxnId="{6A00B8F7-30E7-A142-851E-C4361986619C}">
      <dgm:prSet/>
      <dgm:spPr/>
      <dgm:t>
        <a:bodyPr/>
        <a:lstStyle/>
        <a:p>
          <a:endParaRPr lang="en-US" noProof="0" dirty="0"/>
        </a:p>
      </dgm:t>
    </dgm:pt>
    <dgm:pt modelId="{34206DE6-B57C-0D4A-8B6B-97ED9A366598}" type="sibTrans" cxnId="{6A00B8F7-30E7-A142-851E-C4361986619C}">
      <dgm:prSet/>
      <dgm:spPr/>
      <dgm:t>
        <a:bodyPr/>
        <a:lstStyle/>
        <a:p>
          <a:endParaRPr lang="en-US" noProof="0" dirty="0"/>
        </a:p>
      </dgm:t>
    </dgm:pt>
    <dgm:pt modelId="{14BC5367-49C3-794F-B003-69A947348C31}">
      <dgm:prSet phldrT="[Text]"/>
      <dgm:spPr/>
      <dgm:t>
        <a:bodyPr/>
        <a:lstStyle/>
        <a:p>
          <a:endParaRPr lang="de-DE"/>
        </a:p>
      </dgm:t>
    </dgm:pt>
    <dgm:pt modelId="{6A859971-2A31-0B4C-9C1B-0286CEB77371}" type="parTrans" cxnId="{706BD6CE-1324-C346-9A4E-6F48DA80D9BE}">
      <dgm:prSet/>
      <dgm:spPr/>
      <dgm:t>
        <a:bodyPr/>
        <a:lstStyle/>
        <a:p>
          <a:endParaRPr lang="de-DE"/>
        </a:p>
      </dgm:t>
    </dgm:pt>
    <dgm:pt modelId="{C8EEFA06-44B1-FC46-9DCD-E1907F8653DC}" type="sibTrans" cxnId="{706BD6CE-1324-C346-9A4E-6F48DA80D9BE}">
      <dgm:prSet/>
      <dgm:spPr/>
      <dgm:t>
        <a:bodyPr/>
        <a:lstStyle/>
        <a:p>
          <a:endParaRPr lang="de-DE"/>
        </a:p>
      </dgm:t>
    </dgm:pt>
    <dgm:pt modelId="{86086331-E83D-684A-ABF7-ED30626D7225}" type="pres">
      <dgm:prSet presAssocID="{35EDF2F5-54FA-0E43-966B-D75664772162}" presName="Name0" presStyleCnt="0">
        <dgm:presLayoutVars>
          <dgm:chMax val="4"/>
          <dgm:resizeHandles val="exact"/>
        </dgm:presLayoutVars>
      </dgm:prSet>
      <dgm:spPr/>
    </dgm:pt>
    <dgm:pt modelId="{6229B6A9-5225-624F-B86D-4DB1D76EBAFC}" type="pres">
      <dgm:prSet presAssocID="{35EDF2F5-54FA-0E43-966B-D75664772162}" presName="ellipse" presStyleLbl="trBgShp" presStyleIdx="0" presStyleCnt="1"/>
      <dgm:spPr/>
    </dgm:pt>
    <dgm:pt modelId="{A5EEA32B-F912-1D4A-938E-9572FAE9C912}" type="pres">
      <dgm:prSet presAssocID="{35EDF2F5-54FA-0E43-966B-D75664772162}" presName="arrow1" presStyleLbl="fgShp" presStyleIdx="0" presStyleCnt="1"/>
      <dgm:spPr/>
    </dgm:pt>
    <dgm:pt modelId="{9998B122-66A7-C740-9A7C-8121C08E6241}" type="pres">
      <dgm:prSet presAssocID="{35EDF2F5-54FA-0E43-966B-D75664772162}" presName="rectangle" presStyleLbl="revTx" presStyleIdx="0" presStyleCnt="1">
        <dgm:presLayoutVars>
          <dgm:bulletEnabled val="1"/>
        </dgm:presLayoutVars>
      </dgm:prSet>
      <dgm:spPr/>
    </dgm:pt>
    <dgm:pt modelId="{8BFE1D3F-7741-A042-A37B-EFF927DA58C4}" type="pres">
      <dgm:prSet presAssocID="{9F5B127B-3460-0F40-B0A9-7B348CBA8D83}" presName="item1" presStyleLbl="node1" presStyleIdx="0" presStyleCnt="3">
        <dgm:presLayoutVars>
          <dgm:bulletEnabled val="1"/>
        </dgm:presLayoutVars>
      </dgm:prSet>
      <dgm:spPr/>
    </dgm:pt>
    <dgm:pt modelId="{4DAC0CE4-B661-6B43-A29D-E71F05BDF312}" type="pres">
      <dgm:prSet presAssocID="{8F6DB6A9-EAE5-0A47-822F-B30A9FBAFEA3}" presName="item2" presStyleLbl="node1" presStyleIdx="1" presStyleCnt="3">
        <dgm:presLayoutVars>
          <dgm:bulletEnabled val="1"/>
        </dgm:presLayoutVars>
      </dgm:prSet>
      <dgm:spPr/>
    </dgm:pt>
    <dgm:pt modelId="{38720DF5-6403-7945-8641-8C60B89632AC}" type="pres">
      <dgm:prSet presAssocID="{8D6947EE-A4CA-7446-92FF-786916E4459A}" presName="item3" presStyleLbl="node1" presStyleIdx="2" presStyleCnt="3">
        <dgm:presLayoutVars>
          <dgm:bulletEnabled val="1"/>
        </dgm:presLayoutVars>
      </dgm:prSet>
      <dgm:spPr/>
    </dgm:pt>
    <dgm:pt modelId="{F9594672-A9B6-5645-A8FF-2DB52DA2FCC4}" type="pres">
      <dgm:prSet presAssocID="{35EDF2F5-54FA-0E43-966B-D75664772162}" presName="funnel" presStyleLbl="trAlignAcc1" presStyleIdx="0" presStyleCnt="1"/>
      <dgm:spPr/>
    </dgm:pt>
  </dgm:ptLst>
  <dgm:cxnLst>
    <dgm:cxn modelId="{E7B3961A-D214-7A41-8038-BBE5B53D0741}" srcId="{35EDF2F5-54FA-0E43-966B-D75664772162}" destId="{9CC8072E-1068-064C-920E-70998FAD1C8F}" srcOrd="0" destOrd="0" parTransId="{5F5EED71-7325-4349-A02E-EE0C957745B8}" sibTransId="{3838F5FF-7121-D348-8CFC-C1BB785E42EB}"/>
    <dgm:cxn modelId="{06673F20-B6F5-8647-AF81-07A25670AE72}" type="presOf" srcId="{8D6947EE-A4CA-7446-92FF-786916E4459A}" destId="{9998B122-66A7-C740-9A7C-8121C08E6241}" srcOrd="0" destOrd="0" presId="urn:microsoft.com/office/officeart/2005/8/layout/funnel1"/>
    <dgm:cxn modelId="{89C7BB20-2524-BC42-81B8-073B5BA45DD1}" type="presOf" srcId="{35EDF2F5-54FA-0E43-966B-D75664772162}" destId="{86086331-E83D-684A-ABF7-ED30626D7225}" srcOrd="0" destOrd="0" presId="urn:microsoft.com/office/officeart/2005/8/layout/funnel1"/>
    <dgm:cxn modelId="{370A5731-B85C-514B-9DB9-D9A443AAD733}" type="presOf" srcId="{9F5B127B-3460-0F40-B0A9-7B348CBA8D83}" destId="{4DAC0CE4-B661-6B43-A29D-E71F05BDF312}" srcOrd="0" destOrd="0" presId="urn:microsoft.com/office/officeart/2005/8/layout/funnel1"/>
    <dgm:cxn modelId="{06C118AE-D84C-5C46-A1D6-7FBB19653022}" type="presOf" srcId="{9CC8072E-1068-064C-920E-70998FAD1C8F}" destId="{38720DF5-6403-7945-8641-8C60B89632AC}" srcOrd="0" destOrd="0" presId="urn:microsoft.com/office/officeart/2005/8/layout/funnel1"/>
    <dgm:cxn modelId="{B7C971C0-9577-8E40-8C8E-37475ADE9E15}" srcId="{35EDF2F5-54FA-0E43-966B-D75664772162}" destId="{9F5B127B-3460-0F40-B0A9-7B348CBA8D83}" srcOrd="1" destOrd="0" parTransId="{3AAA73D9-0F04-F041-B361-6F6CADD3F724}" sibTransId="{7BF83124-3B2A-4040-A282-EBE1CFDD9CEC}"/>
    <dgm:cxn modelId="{706BD6CE-1324-C346-9A4E-6F48DA80D9BE}" srcId="{35EDF2F5-54FA-0E43-966B-D75664772162}" destId="{14BC5367-49C3-794F-B003-69A947348C31}" srcOrd="4" destOrd="0" parTransId="{6A859971-2A31-0B4C-9C1B-0286CEB77371}" sibTransId="{C8EEFA06-44B1-FC46-9DCD-E1907F8653DC}"/>
    <dgm:cxn modelId="{43C0FBCE-754D-634D-9AF1-05B2BB4461F3}" type="presOf" srcId="{8F6DB6A9-EAE5-0A47-822F-B30A9FBAFEA3}" destId="{8BFE1D3F-7741-A042-A37B-EFF927DA58C4}" srcOrd="0" destOrd="0" presId="urn:microsoft.com/office/officeart/2005/8/layout/funnel1"/>
    <dgm:cxn modelId="{EA244BF2-0137-5543-8152-F74F2A47DE36}" srcId="{35EDF2F5-54FA-0E43-966B-D75664772162}" destId="{8F6DB6A9-EAE5-0A47-822F-B30A9FBAFEA3}" srcOrd="2" destOrd="0" parTransId="{F54FBBCE-A818-6341-A050-6C8608309636}" sibTransId="{52AC80C4-7235-D148-86B6-42EF8D68243C}"/>
    <dgm:cxn modelId="{6A00B8F7-30E7-A142-851E-C4361986619C}" srcId="{35EDF2F5-54FA-0E43-966B-D75664772162}" destId="{8D6947EE-A4CA-7446-92FF-786916E4459A}" srcOrd="3" destOrd="0" parTransId="{AAF5F8F1-7A14-0745-BF34-D7C73199813A}" sibTransId="{34206DE6-B57C-0D4A-8B6B-97ED9A366598}"/>
    <dgm:cxn modelId="{4C39F609-21FE-AA45-AF1B-EF9DEA51F34C}" type="presParOf" srcId="{86086331-E83D-684A-ABF7-ED30626D7225}" destId="{6229B6A9-5225-624F-B86D-4DB1D76EBAFC}" srcOrd="0" destOrd="0" presId="urn:microsoft.com/office/officeart/2005/8/layout/funnel1"/>
    <dgm:cxn modelId="{7399A3BD-22A3-D446-A347-21B692FE6921}" type="presParOf" srcId="{86086331-E83D-684A-ABF7-ED30626D7225}" destId="{A5EEA32B-F912-1D4A-938E-9572FAE9C912}" srcOrd="1" destOrd="0" presId="urn:microsoft.com/office/officeart/2005/8/layout/funnel1"/>
    <dgm:cxn modelId="{CBB461B4-8C20-1F41-B6AB-C8FFA8FEE016}" type="presParOf" srcId="{86086331-E83D-684A-ABF7-ED30626D7225}" destId="{9998B122-66A7-C740-9A7C-8121C08E6241}" srcOrd="2" destOrd="0" presId="urn:microsoft.com/office/officeart/2005/8/layout/funnel1"/>
    <dgm:cxn modelId="{7A0403AB-8A78-2C41-8D71-568E41E0338A}" type="presParOf" srcId="{86086331-E83D-684A-ABF7-ED30626D7225}" destId="{8BFE1D3F-7741-A042-A37B-EFF927DA58C4}" srcOrd="3" destOrd="0" presId="urn:microsoft.com/office/officeart/2005/8/layout/funnel1"/>
    <dgm:cxn modelId="{FE689232-7650-6049-8C0B-C622936C4CBC}" type="presParOf" srcId="{86086331-E83D-684A-ABF7-ED30626D7225}" destId="{4DAC0CE4-B661-6B43-A29D-E71F05BDF312}" srcOrd="4" destOrd="0" presId="urn:microsoft.com/office/officeart/2005/8/layout/funnel1"/>
    <dgm:cxn modelId="{645FD3E2-CFFA-734F-928E-F954E57E657B}" type="presParOf" srcId="{86086331-E83D-684A-ABF7-ED30626D7225}" destId="{38720DF5-6403-7945-8641-8C60B89632AC}" srcOrd="5" destOrd="0" presId="urn:microsoft.com/office/officeart/2005/8/layout/funnel1"/>
    <dgm:cxn modelId="{11090618-F422-654F-8201-1B45F7163C65}" type="presParOf" srcId="{86086331-E83D-684A-ABF7-ED30626D7225}" destId="{F9594672-A9B6-5645-A8FF-2DB52DA2FCC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9B6A9-5225-624F-B86D-4DB1D76EBAFC}">
      <dsp:nvSpPr>
        <dsp:cNvPr id="0" name=""/>
        <dsp:cNvSpPr/>
      </dsp:nvSpPr>
      <dsp:spPr>
        <a:xfrm>
          <a:off x="3043604" y="237756"/>
          <a:ext cx="4718560" cy="163869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EA32B-F912-1D4A-938E-9572FAE9C912}">
      <dsp:nvSpPr>
        <dsp:cNvPr id="0" name=""/>
        <dsp:cNvSpPr/>
      </dsp:nvSpPr>
      <dsp:spPr>
        <a:xfrm>
          <a:off x="4952975" y="4250362"/>
          <a:ext cx="914449" cy="58524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8B122-66A7-C740-9A7C-8121C08E6241}">
      <dsp:nvSpPr>
        <dsp:cNvPr id="0" name=""/>
        <dsp:cNvSpPr/>
      </dsp:nvSpPr>
      <dsp:spPr>
        <a:xfrm>
          <a:off x="3215520" y="4718560"/>
          <a:ext cx="4389358" cy="1097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noProof="0" dirty="0"/>
            <a:t>EU Sahel Strategy</a:t>
          </a:r>
        </a:p>
      </dsp:txBody>
      <dsp:txXfrm>
        <a:off x="3215520" y="4718560"/>
        <a:ext cx="4389358" cy="1097339"/>
      </dsp:txXfrm>
    </dsp:sp>
    <dsp:sp modelId="{8BFE1D3F-7741-A042-A37B-EFF927DA58C4}">
      <dsp:nvSpPr>
        <dsp:cNvPr id="0" name=""/>
        <dsp:cNvSpPr/>
      </dsp:nvSpPr>
      <dsp:spPr>
        <a:xfrm>
          <a:off x="4759111" y="2003010"/>
          <a:ext cx="1646009" cy="1646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Sahel Alliance</a:t>
          </a:r>
        </a:p>
      </dsp:txBody>
      <dsp:txXfrm>
        <a:off x="5000163" y="2244062"/>
        <a:ext cx="1163905" cy="1163905"/>
      </dsp:txXfrm>
    </dsp:sp>
    <dsp:sp modelId="{4DAC0CE4-B661-6B43-A29D-E71F05BDF312}">
      <dsp:nvSpPr>
        <dsp:cNvPr id="0" name=""/>
        <dsp:cNvSpPr/>
      </dsp:nvSpPr>
      <dsp:spPr>
        <a:xfrm>
          <a:off x="3581300" y="768137"/>
          <a:ext cx="1646009" cy="1646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Sahel Coalition</a:t>
          </a:r>
        </a:p>
      </dsp:txBody>
      <dsp:txXfrm>
        <a:off x="3822352" y="1009189"/>
        <a:ext cx="1163905" cy="1163905"/>
      </dsp:txXfrm>
    </dsp:sp>
    <dsp:sp modelId="{38720DF5-6403-7945-8641-8C60B89632AC}">
      <dsp:nvSpPr>
        <dsp:cNvPr id="0" name=""/>
        <dsp:cNvSpPr/>
      </dsp:nvSpPr>
      <dsp:spPr>
        <a:xfrm>
          <a:off x="5263888" y="370169"/>
          <a:ext cx="1646009" cy="1646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Partnership for Stability and Security</a:t>
          </a:r>
        </a:p>
      </dsp:txBody>
      <dsp:txXfrm>
        <a:off x="5504940" y="611221"/>
        <a:ext cx="1163905" cy="1163905"/>
      </dsp:txXfrm>
    </dsp:sp>
    <dsp:sp modelId="{F9594672-A9B6-5645-A8FF-2DB52DA2FCC4}">
      <dsp:nvSpPr>
        <dsp:cNvPr id="0" name=""/>
        <dsp:cNvSpPr/>
      </dsp:nvSpPr>
      <dsp:spPr>
        <a:xfrm>
          <a:off x="2849740" y="36577"/>
          <a:ext cx="5120918" cy="409673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79843-169E-2642-8670-3DE49E250038}" type="datetimeFigureOut">
              <a:rPr lang="de-DE" smtClean="0"/>
              <a:t>17.09.2022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C61FF-8BF5-9949-84B0-C9D701D0EE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48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CF18B-2BED-8143-B4F6-96062CAF18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The </a:t>
            </a:r>
            <a:r>
              <a:rPr lang="en-US" dirty="0" err="1"/>
              <a:t>sahel</a:t>
            </a:r>
            <a:r>
              <a:rPr lang="de-DE" dirty="0"/>
              <a:t> </a:t>
            </a:r>
            <a:r>
              <a:rPr lang="de-DE" dirty="0" err="1"/>
              <a:t>region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illusion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distance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165E82-835D-234B-934C-7009C4546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7514" y="4022750"/>
            <a:ext cx="5004486" cy="13161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Hertie School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Governance</a:t>
            </a:r>
            <a:br>
              <a:rPr lang="de-DE" dirty="0"/>
            </a:br>
            <a:r>
              <a:rPr lang="de-DE" dirty="0"/>
              <a:t>“Trends </a:t>
            </a:r>
            <a:r>
              <a:rPr lang="de-DE" dirty="0" err="1"/>
              <a:t>of</a:t>
            </a:r>
            <a:r>
              <a:rPr lang="de-DE" dirty="0"/>
              <a:t> German </a:t>
            </a:r>
            <a:r>
              <a:rPr lang="de-DE" dirty="0" err="1"/>
              <a:t>Foreign</a:t>
            </a:r>
            <a:r>
              <a:rPr lang="de-DE" dirty="0"/>
              <a:t> Policy“</a:t>
            </a:r>
            <a:br>
              <a:rPr lang="de-DE" dirty="0"/>
            </a:br>
            <a:r>
              <a:rPr lang="en-US" dirty="0"/>
              <a:t>September 18,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4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ABF1D-2CBF-DF45-8668-3DD13C69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915" y="310798"/>
            <a:ext cx="8610600" cy="1293028"/>
          </a:xfrm>
        </p:spPr>
        <p:txBody>
          <a:bodyPr/>
          <a:lstStyle/>
          <a:p>
            <a:r>
              <a:rPr lang="en-US" dirty="0"/>
              <a:t>QUICK Recap ii</a:t>
            </a:r>
          </a:p>
        </p:txBody>
      </p:sp>
      <p:sp>
        <p:nvSpPr>
          <p:cNvPr id="14" name="Geschweifte Klammer links/rechts 13">
            <a:extLst>
              <a:ext uri="{FF2B5EF4-FFF2-40B4-BE49-F238E27FC236}">
                <a16:creationId xmlns:a16="http://schemas.microsoft.com/office/drawing/2014/main" id="{1C6E06D8-269C-294C-87DC-AE2156933B03}"/>
              </a:ext>
            </a:extLst>
          </p:cNvPr>
          <p:cNvSpPr/>
          <p:nvPr/>
        </p:nvSpPr>
        <p:spPr>
          <a:xfrm>
            <a:off x="359322" y="1169347"/>
            <a:ext cx="4875128" cy="268712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6D3CB06-113A-5A49-912C-19B8DBD01AE9}"/>
              </a:ext>
            </a:extLst>
          </p:cNvPr>
          <p:cNvSpPr/>
          <p:nvPr/>
        </p:nvSpPr>
        <p:spPr>
          <a:xfrm>
            <a:off x="845880" y="1740008"/>
            <a:ext cx="37164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2015/2016</a:t>
            </a:r>
          </a:p>
          <a:p>
            <a:pPr algn="ctr"/>
            <a:r>
              <a:rPr lang="en-US" dirty="0"/>
              <a:t>New unrest, instigated by Jihadists, sowing friction between ethnic groups (especially Dogon (non-nomadic) and </a:t>
            </a:r>
            <a:r>
              <a:rPr lang="en-US" dirty="0" err="1"/>
              <a:t>Fulan</a:t>
            </a:r>
            <a:r>
              <a:rPr lang="en-US" dirty="0"/>
              <a:t> (nomadic))</a:t>
            </a:r>
          </a:p>
        </p:txBody>
      </p:sp>
      <p:sp>
        <p:nvSpPr>
          <p:cNvPr id="20" name="Pfeil nach rechts 19">
            <a:extLst>
              <a:ext uri="{FF2B5EF4-FFF2-40B4-BE49-F238E27FC236}">
                <a16:creationId xmlns:a16="http://schemas.microsoft.com/office/drawing/2014/main" id="{30C779B1-0125-F84C-8121-9AF7F0D1CD97}"/>
              </a:ext>
            </a:extLst>
          </p:cNvPr>
          <p:cNvSpPr/>
          <p:nvPr/>
        </p:nvSpPr>
        <p:spPr>
          <a:xfrm>
            <a:off x="5721008" y="2521226"/>
            <a:ext cx="2023672" cy="45719"/>
          </a:xfrm>
          <a:prstGeom prst="rightArrow">
            <a:avLst/>
          </a:prstGeom>
          <a:ln w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0CEC3A0-9F68-0443-A4FB-F5869181FCA3}"/>
              </a:ext>
            </a:extLst>
          </p:cNvPr>
          <p:cNvSpPr/>
          <p:nvPr/>
        </p:nvSpPr>
        <p:spPr>
          <a:xfrm>
            <a:off x="7974582" y="1847689"/>
            <a:ext cx="37164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Decreasing Legitimacy</a:t>
            </a:r>
          </a:p>
          <a:p>
            <a:pPr algn="ctr"/>
            <a:r>
              <a:rPr lang="en-US" dirty="0"/>
              <a:t>Government forces are unable to stop the violence; legitimacy decreases (ultimately led to the military coup in 2020 and 2021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45BBCBA-F804-FD41-82B1-C300CBB20DAD}"/>
              </a:ext>
            </a:extLst>
          </p:cNvPr>
          <p:cNvSpPr/>
          <p:nvPr/>
        </p:nvSpPr>
        <p:spPr>
          <a:xfrm>
            <a:off x="845880" y="3992657"/>
            <a:ext cx="3716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2016 - </a:t>
            </a:r>
          </a:p>
          <a:p>
            <a:pPr algn="ctr"/>
            <a:r>
              <a:rPr lang="en-US" dirty="0"/>
              <a:t>Intercommunal conflict in central Mali spills to Burkina Faso and Niger</a:t>
            </a:r>
          </a:p>
        </p:txBody>
      </p:sp>
      <p:sp>
        <p:nvSpPr>
          <p:cNvPr id="23" name="Geschweifte Klammer links/rechts 22">
            <a:extLst>
              <a:ext uri="{FF2B5EF4-FFF2-40B4-BE49-F238E27FC236}">
                <a16:creationId xmlns:a16="http://schemas.microsoft.com/office/drawing/2014/main" id="{548E2A9A-060E-7645-A0D9-6F9C1B7D96E8}"/>
              </a:ext>
            </a:extLst>
          </p:cNvPr>
          <p:cNvSpPr/>
          <p:nvPr/>
        </p:nvSpPr>
        <p:spPr>
          <a:xfrm>
            <a:off x="359322" y="3640665"/>
            <a:ext cx="4875128" cy="268712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feil nach rechts 23">
            <a:extLst>
              <a:ext uri="{FF2B5EF4-FFF2-40B4-BE49-F238E27FC236}">
                <a16:creationId xmlns:a16="http://schemas.microsoft.com/office/drawing/2014/main" id="{E22A9ADE-FBDC-624A-9B30-45C92852FD39}"/>
              </a:ext>
            </a:extLst>
          </p:cNvPr>
          <p:cNvSpPr/>
          <p:nvPr/>
        </p:nvSpPr>
        <p:spPr>
          <a:xfrm>
            <a:off x="5721008" y="4938510"/>
            <a:ext cx="2023672" cy="45719"/>
          </a:xfrm>
          <a:prstGeom prst="rightArrow">
            <a:avLst/>
          </a:prstGeom>
          <a:ln w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60C5494-DA21-9049-8073-D3A01EFF73FD}"/>
              </a:ext>
            </a:extLst>
          </p:cNvPr>
          <p:cNvSpPr/>
          <p:nvPr/>
        </p:nvSpPr>
        <p:spPr>
          <a:xfrm>
            <a:off x="7908033" y="4476845"/>
            <a:ext cx="37164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Apex of Violence</a:t>
            </a:r>
          </a:p>
          <a:p>
            <a:pPr algn="ctr"/>
            <a:r>
              <a:rPr lang="en-US" dirty="0"/>
              <a:t>January 2, 2021 Islamist kill over 100 civilians in </a:t>
            </a:r>
            <a:r>
              <a:rPr lang="en-US" dirty="0" err="1"/>
              <a:t>Tillaberi</a:t>
            </a:r>
            <a:r>
              <a:rPr lang="en-US" dirty="0"/>
              <a:t>, Niger, near the border with Mali and Burkina Faso</a:t>
            </a:r>
          </a:p>
        </p:txBody>
      </p:sp>
    </p:spTree>
    <p:extLst>
      <p:ext uri="{BB962C8B-B14F-4D97-AF65-F5344CB8AC3E}">
        <p14:creationId xmlns:p14="http://schemas.microsoft.com/office/powerpoint/2010/main" val="17430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C133182-91D7-0B4D-8E17-3286463EA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683" y="106929"/>
            <a:ext cx="8352634" cy="6644141"/>
          </a:xfrm>
        </p:spPr>
      </p:pic>
    </p:spTree>
    <p:extLst>
      <p:ext uri="{BB962C8B-B14F-4D97-AF65-F5344CB8AC3E}">
        <p14:creationId xmlns:p14="http://schemas.microsoft.com/office/powerpoint/2010/main" val="7030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5E73F-49CD-5A40-9E5A-3F737AA6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Europe´s strategic interests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B46328-75D6-EB4D-8136-E3B4E496E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Migration risk: G5 location just below Algeria and Libya makes it relevant in efforts to curb migration flows from Africa. Many Europe-bound migration travel through Niger and then towards the Mediterranean. Smugglers have used the region´s porous borders to traffic migrant through Libya. </a:t>
            </a:r>
          </a:p>
          <a:p>
            <a:r>
              <a:rPr lang="en-US" dirty="0"/>
              <a:t>Security risk: Presence of jihadist groups affiliated with IS and al-Qaida is a security risk (e.g. French-owned uranium mines in Niger, but also as a sponsor of terrorism in Europe)</a:t>
            </a:r>
          </a:p>
          <a:p>
            <a:r>
              <a:rPr lang="en-US" dirty="0"/>
              <a:t>Political risk: Europe has deployed significant resources and political capital. Special Representative to Sahel, three Common Security and Defense Policy missions. Can Europe stabilize its own neighborhood? </a:t>
            </a:r>
          </a:p>
        </p:txBody>
      </p:sp>
    </p:spTree>
    <p:extLst>
      <p:ext uri="{BB962C8B-B14F-4D97-AF65-F5344CB8AC3E}">
        <p14:creationId xmlns:p14="http://schemas.microsoft.com/office/powerpoint/2010/main" val="302016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80B2E-61DC-7645-A838-2B864617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I: bilateral efforts in g5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EC740F-2ED1-0C4C-BB23-AB84C428B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Françafrique</a:t>
            </a:r>
            <a:r>
              <a:rPr lang="en-US" dirty="0"/>
              <a:t>: France is by far the most important player. Between 1962 and 1995: 19 military interventions in francophone Africa.</a:t>
            </a:r>
          </a:p>
          <a:p>
            <a:r>
              <a:rPr lang="en-US" dirty="0"/>
              <a:t>EUCAP Sahel Mali &amp; EUCAP Sahel Niger: police force training. </a:t>
            </a:r>
          </a:p>
          <a:p>
            <a:r>
              <a:rPr lang="en-US" dirty="0"/>
              <a:t>German core countries: Niger, Mali, Burkina Faso: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“</a:t>
            </a:r>
            <a:r>
              <a:rPr lang="en-US" dirty="0" err="1">
                <a:sym typeface="Wingdings" pitchFamily="2" charset="2"/>
              </a:rPr>
              <a:t>Ertüchtigung</a:t>
            </a:r>
            <a:r>
              <a:rPr lang="en-US" dirty="0">
                <a:sym typeface="Wingdings" pitchFamily="2" charset="2"/>
              </a:rPr>
              <a:t>”: Military equipment, military advisors (277 million Euro)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“Stabilization”: Strengthening of state structures (Good Governance, 217 million Euro)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Humanitarian aid: 50 million Euro per year; 2020-2023: 100 million Euro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Development aid: since 2016, more than 1.3 billion Euro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0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80B2E-61DC-7645-A838-2B864617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II: bilateral efforts in g5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EC740F-2ED1-0C4C-BB23-AB84C428B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Barkhane</a:t>
            </a:r>
            <a:r>
              <a:rPr lang="en-US" dirty="0"/>
              <a:t>: “Umbrella” for French-led counter-terrorism efforts across G5. French forces help troops from Mauritania, Mali, Niger, Burkina Faso and Chad to carry out counter-terrorism operations.  Contributing states: UK, Sweden, Denmark, Estonia, Czech Republic</a:t>
            </a:r>
          </a:p>
          <a:p>
            <a:r>
              <a:rPr lang="en-US" b="1" dirty="0" err="1"/>
              <a:t>Takuba</a:t>
            </a:r>
            <a:r>
              <a:rPr lang="en-US" dirty="0"/>
              <a:t>: French-led unit of European special forces who accompany Sahelian armies on counter-terrorism raids </a:t>
            </a:r>
            <a:r>
              <a:rPr lang="en-US" dirty="0" err="1"/>
              <a:t>unter</a:t>
            </a:r>
            <a:r>
              <a:rPr lang="en-US" dirty="0"/>
              <a:t> the command of </a:t>
            </a:r>
            <a:r>
              <a:rPr lang="en-US" dirty="0" err="1"/>
              <a:t>Opération</a:t>
            </a:r>
            <a:r>
              <a:rPr lang="en-US" dirty="0"/>
              <a:t> </a:t>
            </a:r>
            <a:r>
              <a:rPr lang="en-US" dirty="0" err="1"/>
              <a:t>Barkhane</a:t>
            </a:r>
            <a:endParaRPr lang="en-US" dirty="0"/>
          </a:p>
          <a:p>
            <a:r>
              <a:rPr lang="en-US" b="1" dirty="0"/>
              <a:t>Gazelle</a:t>
            </a:r>
            <a:r>
              <a:rPr lang="en-US" dirty="0"/>
              <a:t>: German special forces training mission in Niger (later: +Mali). No fighting, though</a:t>
            </a:r>
          </a:p>
          <a:p>
            <a:r>
              <a:rPr lang="en-US" b="1" dirty="0"/>
              <a:t>EUTM</a:t>
            </a:r>
            <a:r>
              <a:rPr lang="en-US" dirty="0"/>
              <a:t>: European Training Mission in Mali. Training and equipment for Mali armed forces</a:t>
            </a:r>
          </a:p>
        </p:txBody>
      </p:sp>
    </p:spTree>
    <p:extLst>
      <p:ext uri="{BB962C8B-B14F-4D97-AF65-F5344CB8AC3E}">
        <p14:creationId xmlns:p14="http://schemas.microsoft.com/office/powerpoint/2010/main" val="36430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60BD6B1F-5D43-E843-B6A8-BD5753C03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07079"/>
              </p:ext>
            </p:extLst>
          </p:nvPr>
        </p:nvGraphicFramePr>
        <p:xfrm>
          <a:off x="685800" y="365761"/>
          <a:ext cx="10820400" cy="585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133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1472C-63DA-574B-AA4F-8FD8712B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Sahel coalition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705774-0B97-EA4E-95F3-432C36967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Established in 2020 at the ”Summit of Pau”: G5, United Nations, European Union, African Union, multitude of international partners.</a:t>
            </a:r>
          </a:p>
          <a:p>
            <a:r>
              <a:rPr lang="en-US" dirty="0"/>
              <a:t>Framework to coordinate all Sahel-related efforts. Four core areas: </a:t>
            </a:r>
          </a:p>
          <a:p>
            <a:pPr marL="457200" lvl="1" indent="0">
              <a:buNone/>
            </a:pPr>
            <a:r>
              <a:rPr lang="en-US" sz="2200" dirty="0">
                <a:sym typeface="Wingdings" pitchFamily="2" charset="2"/>
              </a:rPr>
              <a:t> Fight against terrorism</a:t>
            </a:r>
          </a:p>
          <a:p>
            <a:pPr marL="457200" lvl="1" indent="0">
              <a:buNone/>
            </a:pPr>
            <a:r>
              <a:rPr lang="en-US" sz="2200" dirty="0">
                <a:sym typeface="Wingdings" pitchFamily="2" charset="2"/>
              </a:rPr>
              <a:t> Strengthening of Sahel security forces</a:t>
            </a:r>
          </a:p>
          <a:p>
            <a:pPr marL="457200" lvl="1" indent="0">
              <a:buNone/>
            </a:pPr>
            <a:r>
              <a:rPr lang="en-US" sz="2200" dirty="0">
                <a:sym typeface="Wingdings" pitchFamily="2" charset="2"/>
              </a:rPr>
              <a:t> Civilian stabilization measures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Sustainable development of the region</a:t>
            </a:r>
          </a:p>
          <a:p>
            <a:pPr lvl="1">
              <a:buFont typeface="Wingdings" pitchFamily="2" charset="2"/>
              <a:buChar char="à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974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5F41D-4C49-534E-972D-8FCA5DC0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4" y="764373"/>
            <a:ext cx="10539046" cy="1293028"/>
          </a:xfrm>
        </p:spPr>
        <p:txBody>
          <a:bodyPr/>
          <a:lstStyle/>
          <a:p>
            <a:r>
              <a:rPr lang="en-US" dirty="0"/>
              <a:t>Partnership for stability and security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BAC19A-8392-A84D-A21C-D11CA3FF6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platform to strengthen national security forces and enable the return of the state to those areas which have been captured by terrorists. </a:t>
            </a:r>
          </a:p>
          <a:p>
            <a:r>
              <a:rPr lang="en-US" dirty="0"/>
              <a:t>EU plays the key role in coordinating the necessary steps on the ground</a:t>
            </a:r>
          </a:p>
        </p:txBody>
      </p:sp>
    </p:spTree>
    <p:extLst>
      <p:ext uri="{BB962C8B-B14F-4D97-AF65-F5344CB8AC3E}">
        <p14:creationId xmlns:p14="http://schemas.microsoft.com/office/powerpoint/2010/main" val="225987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1B863-14A1-ED43-B101-9D7430C4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Sahel alliance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E3F417-5CDB-8F47-A14F-787B499C6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2017: France, Germany and the EU found the Sahel Alliance. Additional members who have joined since them: World Bank, African Development Bank, United Nations Development Program, various European countries. </a:t>
            </a:r>
          </a:p>
          <a:p>
            <a:r>
              <a:rPr lang="en-US" dirty="0"/>
              <a:t>Members coordinate their efforts in the area of development cooperation. </a:t>
            </a:r>
          </a:p>
          <a:p>
            <a:r>
              <a:rPr lang="en-US" dirty="0"/>
              <a:t>Focus: Good Governance, decentralization, food security and education. </a:t>
            </a:r>
          </a:p>
        </p:txBody>
      </p:sp>
    </p:spTree>
    <p:extLst>
      <p:ext uri="{BB962C8B-B14F-4D97-AF65-F5344CB8AC3E}">
        <p14:creationId xmlns:p14="http://schemas.microsoft.com/office/powerpoint/2010/main" val="64302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D6F5F-A24B-6E45-9428-DE791434D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r>
              <a:rPr lang="en-US" dirty="0"/>
              <a:t>Multidimensional integrated stabilization </a:t>
            </a:r>
            <a:r>
              <a:rPr lang="en-US" sz="3700" dirty="0"/>
              <a:t>mission</a:t>
            </a:r>
            <a:r>
              <a:rPr lang="en-US" dirty="0"/>
              <a:t> in </a:t>
            </a:r>
            <a:r>
              <a:rPr lang="en-US" dirty="0" err="1"/>
              <a:t>mali</a:t>
            </a:r>
            <a:r>
              <a:rPr lang="en-US" dirty="0"/>
              <a:t> (</a:t>
            </a:r>
            <a:r>
              <a:rPr lang="en-US" dirty="0" err="1"/>
              <a:t>Minusma</a:t>
            </a:r>
            <a:r>
              <a:rPr lang="en-US" dirty="0"/>
              <a:t>)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30A0B5-274F-5E45-876E-E9E862A2C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04782"/>
            <a:ext cx="1082040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UN´s second-largest peace-keeping mission: 14.000 uniformed personnel currently deployed in Mali. Task: support the peace process (reconciliation, protection of civilians), the implementation of the 2015 Algiers accord. </a:t>
            </a:r>
          </a:p>
          <a:p>
            <a:r>
              <a:rPr lang="en-US" dirty="0"/>
              <a:t>17 European member states contribute </a:t>
            </a:r>
          </a:p>
        </p:txBody>
      </p:sp>
    </p:spTree>
    <p:extLst>
      <p:ext uri="{BB962C8B-B14F-4D97-AF65-F5344CB8AC3E}">
        <p14:creationId xmlns:p14="http://schemas.microsoft.com/office/powerpoint/2010/main" val="232298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A249F960-E38A-1A41-B23F-29B4074C6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490" y="0"/>
            <a:ext cx="10061019" cy="6858000"/>
          </a:xfrm>
        </p:spPr>
      </p:pic>
    </p:spTree>
    <p:extLst>
      <p:ext uri="{BB962C8B-B14F-4D97-AF65-F5344CB8AC3E}">
        <p14:creationId xmlns:p14="http://schemas.microsoft.com/office/powerpoint/2010/main" val="303183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5A1B5D32-5824-1440-A371-220941981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016" y="-201246"/>
            <a:ext cx="10323968" cy="7059246"/>
          </a:xfrm>
        </p:spPr>
      </p:pic>
    </p:spTree>
    <p:extLst>
      <p:ext uri="{BB962C8B-B14F-4D97-AF65-F5344CB8AC3E}">
        <p14:creationId xmlns:p14="http://schemas.microsoft.com/office/powerpoint/2010/main" val="1149182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AB1BC70-05D2-2943-A9B1-090875D240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t="11479" b="13521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821172-653C-2B42-B1DF-2F886EB8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16162"/>
            <a:ext cx="9448800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 dirty="0" err="1"/>
              <a:t>q&amp;a</a:t>
            </a:r>
            <a:endParaRPr lang="en-US" sz="6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062140-53AA-435E-B6A8-37EE3C6D5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283604"/>
            <a:ext cx="9448800" cy="685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Any additional questions or comments from your side?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D2D5D24-C6F2-0D4B-A03C-15FC0FFCFC14}"/>
              </a:ext>
            </a:extLst>
          </p:cNvPr>
          <p:cNvSpPr txBox="1"/>
          <p:nvPr/>
        </p:nvSpPr>
        <p:spPr>
          <a:xfrm>
            <a:off x="7815263" y="4743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757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FFF8D3-2EF3-4286-935A-D01BE3C8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8CCB43-545E-4064-8BB8-5C492D0F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D4F388-49D8-4F29-890D-AB253FD4B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33" y="1251732"/>
            <a:ext cx="3306742" cy="439183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Population has increased five-fold in the past 60 years – from 21 million to 103 million.</a:t>
            </a:r>
          </a:p>
          <a:p>
            <a:r>
              <a:rPr lang="en-US" sz="1600" dirty="0">
                <a:solidFill>
                  <a:schemeClr val="bg1"/>
                </a:solidFill>
              </a:rPr>
              <a:t>Rather than yielding an economic dividend form its youthful population, state-run services are overwhelmed</a:t>
            </a:r>
          </a:p>
          <a:p>
            <a:r>
              <a:rPr lang="en-US" sz="1600" dirty="0">
                <a:solidFill>
                  <a:schemeClr val="bg1"/>
                </a:solidFill>
              </a:rPr>
              <a:t>Extensive urban slum conditions</a:t>
            </a:r>
          </a:p>
          <a:p>
            <a:r>
              <a:rPr lang="en-US" sz="1600" dirty="0">
                <a:solidFill>
                  <a:schemeClr val="bg1"/>
                </a:solidFill>
              </a:rPr>
              <a:t>Stall economic and social progress</a:t>
            </a:r>
          </a:p>
          <a:p>
            <a:r>
              <a:rPr lang="en-US" sz="1600" dirty="0">
                <a:solidFill>
                  <a:schemeClr val="bg1"/>
                </a:solidFill>
              </a:rPr>
              <a:t>Decreasing legitimacy of central government, vulnerability to the spread of fanatism and instability.</a:t>
            </a:r>
          </a:p>
        </p:txBody>
      </p:sp>
      <p:sp useBgFill="1">
        <p:nvSpPr>
          <p:cNvPr id="16" name="Rounded Rectangle 14">
            <a:extLst>
              <a:ext uri="{FF2B5EF4-FFF2-40B4-BE49-F238E27FC236}">
                <a16:creationId xmlns:a16="http://schemas.microsoft.com/office/drawing/2014/main" id="{E6C57836-126B-4938-8C7A-3C3BCB59D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F13EDA2-A315-5F4E-A980-6F2ECC98B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39" y="2108528"/>
            <a:ext cx="6127287" cy="306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80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FFF8D3-2EF3-4286-935A-D01BE3C8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8CCB43-545E-4064-8BB8-5C492D0F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2771759-FDE9-484D-A4E0-DC3DC6EF1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33" y="1251732"/>
            <a:ext cx="3306742" cy="51525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Age structure and the demographic window: None of the Western Sahelian countries are expected to reach that window within the next 20-to-25 years.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Demographic window: median age of around 25 or 26 years. The country general reach upper-middle levels of development (income, educational attainment, child survival)</a:t>
            </a:r>
          </a:p>
          <a:p>
            <a:r>
              <a:rPr lang="en-US" sz="1600" dirty="0">
                <a:solidFill>
                  <a:schemeClr val="bg1"/>
                </a:solidFill>
              </a:rPr>
              <a:t>Chad and Niger, just 1/5 of eligible girls are enrolled in secondary school. </a:t>
            </a:r>
          </a:p>
          <a:p>
            <a:r>
              <a:rPr lang="en-US" sz="1600" dirty="0">
                <a:solidFill>
                  <a:schemeClr val="bg1"/>
                </a:solidFill>
              </a:rPr>
              <a:t>Adolescent marriages are the region´s most serious deterrent to increasing girls´ educational attainment</a:t>
            </a:r>
          </a:p>
          <a:p>
            <a:r>
              <a:rPr lang="en-US" sz="1600" dirty="0">
                <a:solidFill>
                  <a:schemeClr val="bg1"/>
                </a:solidFill>
              </a:rPr>
              <a:t>Chad has the second highest maternal mortality rate</a:t>
            </a:r>
          </a:p>
        </p:txBody>
      </p:sp>
      <p:sp useBgFill="1">
        <p:nvSpPr>
          <p:cNvPr id="16" name="Rounded Rectangle 14">
            <a:extLst>
              <a:ext uri="{FF2B5EF4-FFF2-40B4-BE49-F238E27FC236}">
                <a16:creationId xmlns:a16="http://schemas.microsoft.com/office/drawing/2014/main" id="{E6C57836-126B-4938-8C7A-3C3BCB59D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21C88241-590D-694B-9DA0-E9029AC21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39" y="2001300"/>
            <a:ext cx="6127287" cy="32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89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FFF8D3-2EF3-4286-935A-D01BE3C8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8CCB43-545E-4064-8BB8-5C492D0F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6" name="Rounded Rectangle 14">
            <a:extLst>
              <a:ext uri="{FF2B5EF4-FFF2-40B4-BE49-F238E27FC236}">
                <a16:creationId xmlns:a16="http://schemas.microsoft.com/office/drawing/2014/main" id="{E6C57836-126B-4938-8C7A-3C3BCB59D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7979BDF-8CBF-4147-B9DA-99C338E86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15" y="0"/>
            <a:ext cx="11210369" cy="678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50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DA46A7B-8890-7949-9D4B-D5CB227D0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0120" y="639603"/>
            <a:ext cx="6189440" cy="5578794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23DA587-1926-A341-9FA3-4354F0004354}"/>
              </a:ext>
            </a:extLst>
          </p:cNvPr>
          <p:cNvSpPr txBox="1"/>
          <p:nvPr/>
        </p:nvSpPr>
        <p:spPr>
          <a:xfrm>
            <a:off x="472440" y="1066799"/>
            <a:ext cx="4526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Urbanization: Urban population currently comprises 1/3 of region´s population. Projected to reach half by 2045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Rapid urban growth has </a:t>
            </a:r>
            <a:r>
              <a:rPr lang="en-US" dirty="0" err="1"/>
              <a:t>outpassed</a:t>
            </a:r>
            <a:r>
              <a:rPr lang="en-US" dirty="0"/>
              <a:t>                                          massive investments in housing that have alleviated the situation in slum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Challenges: new housing, fresh water, energy, health, sanitation, security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Hopes (especially of young men) rest on the urban job market</a:t>
            </a:r>
          </a:p>
        </p:txBody>
      </p:sp>
    </p:spTree>
    <p:extLst>
      <p:ext uri="{BB962C8B-B14F-4D97-AF65-F5344CB8AC3E}">
        <p14:creationId xmlns:p14="http://schemas.microsoft.com/office/powerpoint/2010/main" val="177155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23DA587-1926-A341-9FA3-4354F0004354}"/>
              </a:ext>
            </a:extLst>
          </p:cNvPr>
          <p:cNvSpPr txBox="1"/>
          <p:nvPr/>
        </p:nvSpPr>
        <p:spPr>
          <a:xfrm>
            <a:off x="0" y="1859339"/>
            <a:ext cx="4526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Between 1990 and 2015, more than 80% of migrant flows that originated in Sahelian countries ended beyond the region´s border: 60% Africa, 40% Europe and North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numbers exclude the dramatic rise of migration in the wake of escalation in the Lake Chad Basin, Niger, Burkina Faso and Niger in the ensuing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D5900822-344E-6440-BD6B-3B01A63E0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6280" y="1543140"/>
            <a:ext cx="7418263" cy="4138173"/>
          </a:xfrm>
        </p:spPr>
      </p:pic>
    </p:spTree>
    <p:extLst>
      <p:ext uri="{BB962C8B-B14F-4D97-AF65-F5344CB8AC3E}">
        <p14:creationId xmlns:p14="http://schemas.microsoft.com/office/powerpoint/2010/main" val="27067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2119F-328B-024F-82C0-49D3FB026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653" y="279399"/>
            <a:ext cx="8610600" cy="1293028"/>
          </a:xfrm>
        </p:spPr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06EFD-66B0-794F-9B6F-902D9B773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0964"/>
            <a:ext cx="3651069" cy="47437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Rapidly growing insurgency across the region</a:t>
            </a:r>
          </a:p>
          <a:p>
            <a:r>
              <a:rPr lang="en-US" dirty="0"/>
              <a:t>Islamist insurgents restrict women´s access to education. Decline of autonomy and delivery of family planning services that could improve productive health and nutrition. </a:t>
            </a:r>
          </a:p>
          <a:p>
            <a:r>
              <a:rPr lang="en-US" dirty="0"/>
              <a:t>In 2020 alone, 6.500 people were killed in Mali, Burkina Faso and Niger</a:t>
            </a:r>
          </a:p>
          <a:p>
            <a:r>
              <a:rPr lang="en-US" dirty="0"/>
              <a:t>IDPs: 100.000 (2018) to 1.5 million (2020)</a:t>
            </a:r>
          </a:p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B2B1F9-B932-824E-B059-8A3785705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23421" y="3429000"/>
            <a:ext cx="6299200" cy="4572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A79415E-82DD-884A-AD75-198692F4D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78" y="1572427"/>
            <a:ext cx="6969509" cy="499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ABF1D-2CBF-DF45-8668-3DD13C69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915" y="310798"/>
            <a:ext cx="8610600" cy="1293028"/>
          </a:xfrm>
        </p:spPr>
        <p:txBody>
          <a:bodyPr/>
          <a:lstStyle/>
          <a:p>
            <a:r>
              <a:rPr lang="en-US" dirty="0"/>
              <a:t>QUICK RECAP I</a:t>
            </a:r>
          </a:p>
        </p:txBody>
      </p:sp>
      <p:sp>
        <p:nvSpPr>
          <p:cNvPr id="14" name="Geschweifte Klammer links/rechts 13">
            <a:extLst>
              <a:ext uri="{FF2B5EF4-FFF2-40B4-BE49-F238E27FC236}">
                <a16:creationId xmlns:a16="http://schemas.microsoft.com/office/drawing/2014/main" id="{1C6E06D8-269C-294C-87DC-AE2156933B03}"/>
              </a:ext>
            </a:extLst>
          </p:cNvPr>
          <p:cNvSpPr/>
          <p:nvPr/>
        </p:nvSpPr>
        <p:spPr>
          <a:xfrm>
            <a:off x="359322" y="1169347"/>
            <a:ext cx="4875128" cy="268712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6D3CB06-113A-5A49-912C-19B8DBD01AE9}"/>
              </a:ext>
            </a:extLst>
          </p:cNvPr>
          <p:cNvSpPr/>
          <p:nvPr/>
        </p:nvSpPr>
        <p:spPr>
          <a:xfrm>
            <a:off x="845880" y="1740008"/>
            <a:ext cx="37164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2012</a:t>
            </a:r>
          </a:p>
          <a:p>
            <a:pPr algn="ctr"/>
            <a:r>
              <a:rPr lang="en-US" dirty="0"/>
              <a:t>Tuareg nomads return from Libya. Goal: Independence of breakaway state Azawad (Northern Mali)</a:t>
            </a:r>
          </a:p>
        </p:txBody>
      </p:sp>
      <p:sp>
        <p:nvSpPr>
          <p:cNvPr id="20" name="Pfeil nach rechts 19">
            <a:extLst>
              <a:ext uri="{FF2B5EF4-FFF2-40B4-BE49-F238E27FC236}">
                <a16:creationId xmlns:a16="http://schemas.microsoft.com/office/drawing/2014/main" id="{30C779B1-0125-F84C-8121-9AF7F0D1CD97}"/>
              </a:ext>
            </a:extLst>
          </p:cNvPr>
          <p:cNvSpPr/>
          <p:nvPr/>
        </p:nvSpPr>
        <p:spPr>
          <a:xfrm>
            <a:off x="5721008" y="2521226"/>
            <a:ext cx="2023672" cy="45719"/>
          </a:xfrm>
          <a:prstGeom prst="rightArrow">
            <a:avLst/>
          </a:prstGeom>
          <a:ln w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0CEC3A0-9F68-0443-A4FB-F5869181FCA3}"/>
              </a:ext>
            </a:extLst>
          </p:cNvPr>
          <p:cNvSpPr/>
          <p:nvPr/>
        </p:nvSpPr>
        <p:spPr>
          <a:xfrm>
            <a:off x="7974582" y="1847689"/>
            <a:ext cx="3716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Window of Opportunity</a:t>
            </a:r>
          </a:p>
          <a:p>
            <a:pPr algn="ctr"/>
            <a:r>
              <a:rPr lang="en-US" dirty="0"/>
              <a:t>Islamist forces form loose coalition with Tuareg and capture large swaths of Mali 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45BBCBA-F804-FD41-82B1-C300CBB20DAD}"/>
              </a:ext>
            </a:extLst>
          </p:cNvPr>
          <p:cNvSpPr/>
          <p:nvPr/>
        </p:nvSpPr>
        <p:spPr>
          <a:xfrm>
            <a:off x="845880" y="3992657"/>
            <a:ext cx="37164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January 2013</a:t>
            </a:r>
          </a:p>
          <a:p>
            <a:pPr algn="ctr"/>
            <a:r>
              <a:rPr lang="en-US" dirty="0"/>
              <a:t>French President Hollande launches </a:t>
            </a:r>
            <a:r>
              <a:rPr lang="en-US" dirty="0" err="1"/>
              <a:t>Opération</a:t>
            </a:r>
            <a:r>
              <a:rPr lang="en-US" dirty="0"/>
              <a:t> </a:t>
            </a:r>
            <a:r>
              <a:rPr lang="en-US" dirty="0" err="1"/>
              <a:t>Sèrval</a:t>
            </a:r>
            <a:r>
              <a:rPr lang="en-US" dirty="0"/>
              <a:t> (4.000 troops), including EU and US air support</a:t>
            </a:r>
          </a:p>
        </p:txBody>
      </p:sp>
      <p:sp>
        <p:nvSpPr>
          <p:cNvPr id="23" name="Geschweifte Klammer links/rechts 22">
            <a:extLst>
              <a:ext uri="{FF2B5EF4-FFF2-40B4-BE49-F238E27FC236}">
                <a16:creationId xmlns:a16="http://schemas.microsoft.com/office/drawing/2014/main" id="{548E2A9A-060E-7645-A0D9-6F9C1B7D96E8}"/>
              </a:ext>
            </a:extLst>
          </p:cNvPr>
          <p:cNvSpPr/>
          <p:nvPr/>
        </p:nvSpPr>
        <p:spPr>
          <a:xfrm>
            <a:off x="359322" y="3640665"/>
            <a:ext cx="4875128" cy="268712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feil nach rechts 23">
            <a:extLst>
              <a:ext uri="{FF2B5EF4-FFF2-40B4-BE49-F238E27FC236}">
                <a16:creationId xmlns:a16="http://schemas.microsoft.com/office/drawing/2014/main" id="{E22A9ADE-FBDC-624A-9B30-45C92852FD39}"/>
              </a:ext>
            </a:extLst>
          </p:cNvPr>
          <p:cNvSpPr/>
          <p:nvPr/>
        </p:nvSpPr>
        <p:spPr>
          <a:xfrm>
            <a:off x="5721008" y="4938510"/>
            <a:ext cx="2023672" cy="45719"/>
          </a:xfrm>
          <a:prstGeom prst="rightArrow">
            <a:avLst/>
          </a:prstGeom>
          <a:ln w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60C5494-DA21-9049-8073-D3A01EFF73FD}"/>
              </a:ext>
            </a:extLst>
          </p:cNvPr>
          <p:cNvSpPr/>
          <p:nvPr/>
        </p:nvSpPr>
        <p:spPr>
          <a:xfrm>
            <a:off x="7908033" y="4476845"/>
            <a:ext cx="3716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Algiers accord</a:t>
            </a:r>
          </a:p>
          <a:p>
            <a:pPr algn="ctr"/>
            <a:r>
              <a:rPr lang="en-US" dirty="0"/>
              <a:t>Decentralization of Northern Mali, investment program for Azawad</a:t>
            </a:r>
          </a:p>
        </p:txBody>
      </p:sp>
    </p:spTree>
    <p:extLst>
      <p:ext uri="{BB962C8B-B14F-4D97-AF65-F5344CB8AC3E}">
        <p14:creationId xmlns:p14="http://schemas.microsoft.com/office/powerpoint/2010/main" val="313060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Kondensstreifen</Template>
  <TotalTime>0</TotalTime>
  <Words>1091</Words>
  <Application>Microsoft Office PowerPoint</Application>
  <PresentationFormat>Breitbild</PresentationFormat>
  <Paragraphs>81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Kondensstreifen</vt:lpstr>
      <vt:lpstr>The sahel region and the illusion of distance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security</vt:lpstr>
      <vt:lpstr>QUICK RECAP I</vt:lpstr>
      <vt:lpstr>QUICK Recap ii</vt:lpstr>
      <vt:lpstr>PowerPoint-Präsentation</vt:lpstr>
      <vt:lpstr>Europe´s strategic interests</vt:lpstr>
      <vt:lpstr>I: bilateral efforts in g5</vt:lpstr>
      <vt:lpstr>II: bilateral efforts in g5</vt:lpstr>
      <vt:lpstr>PowerPoint-Präsentation</vt:lpstr>
      <vt:lpstr>Sahel coalition</vt:lpstr>
      <vt:lpstr>Partnership for stability and security</vt:lpstr>
      <vt:lpstr>Sahel alliance</vt:lpstr>
      <vt:lpstr>Multidimensional integrated stabilization mission in mali (Minusma) </vt:lpstr>
      <vt:lpstr>PowerPoint-Präsentation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Schrot, Jacob</dc:creator>
  <cp:lastModifiedBy>Schrot, Jacob</cp:lastModifiedBy>
  <cp:revision>181</cp:revision>
  <dcterms:created xsi:type="dcterms:W3CDTF">2021-11-22T15:52:23Z</dcterms:created>
  <dcterms:modified xsi:type="dcterms:W3CDTF">2022-09-18T06:39:35Z</dcterms:modified>
</cp:coreProperties>
</file>