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83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F0EA7-CBA4-4140-A1A1-C3628914A339}" v="41" dt="2022-09-16T17:48:16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72"/>
    <p:restoredTop sz="95794"/>
  </p:normalViewPr>
  <p:slideViewPr>
    <p:cSldViewPr snapToGrid="0" snapToObjects="1">
      <p:cViewPr varScale="1">
        <p:scale>
          <a:sx n="97" d="100"/>
          <a:sy n="97" d="100"/>
        </p:scale>
        <p:origin x="2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Schrot" userId="FbSIRgj+ak9Qw8QT/nmHBJb6MlVOv6Q65GvU4un66IA=" providerId="None" clId="Web-{2C4F0EA7-CBA4-4140-A1A1-C3628914A339}"/>
    <pc:docChg chg="modSld">
      <pc:chgData name="Jacob Schrot" userId="FbSIRgj+ak9Qw8QT/nmHBJb6MlVOv6Q65GvU4un66IA=" providerId="None" clId="Web-{2C4F0EA7-CBA4-4140-A1A1-C3628914A339}" dt="2022-09-16T17:48:15.784" v="38" actId="20577"/>
      <pc:docMkLst>
        <pc:docMk/>
      </pc:docMkLst>
      <pc:sldChg chg="modSp">
        <pc:chgData name="Jacob Schrot" userId="FbSIRgj+ak9Qw8QT/nmHBJb6MlVOv6Q65GvU4un66IA=" providerId="None" clId="Web-{2C4F0EA7-CBA4-4140-A1A1-C3628914A339}" dt="2022-09-16T17:47:11.983" v="2" actId="20577"/>
        <pc:sldMkLst>
          <pc:docMk/>
          <pc:sldMk cId="3225463391" sldId="256"/>
        </pc:sldMkLst>
        <pc:spChg chg="mod">
          <ac:chgData name="Jacob Schrot" userId="FbSIRgj+ak9Qw8QT/nmHBJb6MlVOv6Q65GvU4un66IA=" providerId="None" clId="Web-{2C4F0EA7-CBA4-4140-A1A1-C3628914A339}" dt="2022-09-16T17:47:11.983" v="2" actId="20577"/>
          <ac:spMkLst>
            <pc:docMk/>
            <pc:sldMk cId="3225463391" sldId="256"/>
            <ac:spMk id="3" creationId="{4B165E82-835D-234B-934C-7009C45469F9}"/>
          </ac:spMkLst>
        </pc:spChg>
      </pc:sldChg>
      <pc:sldChg chg="modSp">
        <pc:chgData name="Jacob Schrot" userId="FbSIRgj+ak9Qw8QT/nmHBJb6MlVOv6Q65GvU4un66IA=" providerId="None" clId="Web-{2C4F0EA7-CBA4-4140-A1A1-C3628914A339}" dt="2022-09-16T17:48:15.784" v="38" actId="20577"/>
        <pc:sldMkLst>
          <pc:docMk/>
          <pc:sldMk cId="2290120260" sldId="276"/>
        </pc:sldMkLst>
        <pc:spChg chg="mod">
          <ac:chgData name="Jacob Schrot" userId="FbSIRgj+ak9Qw8QT/nmHBJb6MlVOv6Q65GvU4un66IA=" providerId="None" clId="Web-{2C4F0EA7-CBA4-4140-A1A1-C3628914A339}" dt="2022-09-16T17:48:15.784" v="38" actId="20577"/>
          <ac:spMkLst>
            <pc:docMk/>
            <pc:sldMk cId="2290120260" sldId="276"/>
            <ac:spMk id="3" creationId="{DE750FB3-CD2E-B745-B950-989BAC1FC7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9843-169E-2642-8670-3DE49E250038}" type="datetimeFigureOut">
              <a:rPr lang="de-DE" smtClean="0"/>
              <a:t>16.09.2022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61FF-8BF5-9949-84B0-C9D701D0EE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48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CF18B-2BED-8143-B4F6-96062CAF1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game-changing Normandy format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165E82-835D-234B-934C-7009C4546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514" y="4022750"/>
            <a:ext cx="5004486" cy="13161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Hertie School of Governance</a:t>
            </a:r>
            <a:br>
              <a:rPr lang="en-US" dirty="0"/>
            </a:br>
            <a:r>
              <a:rPr lang="en-US" dirty="0"/>
              <a:t>“Trends of German Foreign Policy“</a:t>
            </a:r>
            <a:br>
              <a:rPr lang="en-US" dirty="0"/>
            </a:br>
            <a:r>
              <a:rPr lang="en-US" dirty="0"/>
              <a:t>September 18, 2022</a:t>
            </a:r>
          </a:p>
        </p:txBody>
      </p:sp>
    </p:spTree>
    <p:extLst>
      <p:ext uri="{BB962C8B-B14F-4D97-AF65-F5344CB8AC3E}">
        <p14:creationId xmlns:p14="http://schemas.microsoft.com/office/powerpoint/2010/main" val="32254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7D9C0-8547-E942-BA41-601CCD3F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reasons for stalemate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C9AA75-CDD3-A944-BCC6-B04942A6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Constellation of TCG and Normandy: Separatists are represented in TCG, but not in Normandy Format. Political issues are discussed in Normandy format, but Moscow insist on having the outcomes confirmed by the TCG</a:t>
            </a:r>
          </a:p>
          <a:p>
            <a:r>
              <a:rPr lang="en-US" dirty="0"/>
              <a:t>Thus, the Kremlin guards its decision-making autonomy while forcing the other actors to recognize separatists</a:t>
            </a:r>
          </a:p>
          <a:p>
            <a:r>
              <a:rPr lang="en-US" dirty="0"/>
              <a:t>Key Minsk provisions are deeply unpopular among Ukrainian population (especially special status law, amnesty law). </a:t>
            </a:r>
            <a:r>
              <a:rPr lang="en-US" dirty="0" err="1"/>
              <a:t>Selensky</a:t>
            </a:r>
            <a:r>
              <a:rPr lang="en-US" dirty="0"/>
              <a:t> would risk a great amount of political capital</a:t>
            </a:r>
          </a:p>
          <a:p>
            <a:r>
              <a:rPr lang="en-US" dirty="0"/>
              <a:t>Russia knows that France (especially) and Germany will face increasing difficulties to uphold the EU sanction regime vis-à-vis Russia</a:t>
            </a:r>
          </a:p>
        </p:txBody>
      </p:sp>
    </p:spTree>
    <p:extLst>
      <p:ext uri="{BB962C8B-B14F-4D97-AF65-F5344CB8AC3E}">
        <p14:creationId xmlns:p14="http://schemas.microsoft.com/office/powerpoint/2010/main" val="29205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50F7D-D496-5349-B1D9-C84B426C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exercise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750FB3-CD2E-B745-B950-989BAC1FC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7589"/>
            <a:ext cx="10820400" cy="40241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German Power and the Ukraine Conflict </a:t>
            </a:r>
            <a:r>
              <a:rPr lang="en-US" dirty="0"/>
              <a:t>by Ulrich Speck (Carnegie)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France, Germany and the “Russia Engagement” </a:t>
            </a:r>
            <a:r>
              <a:rPr lang="en-US" dirty="0"/>
              <a:t>Game by Jonathan Eyal (Royal United Services Institute)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form three groups (5 – 5 – 4), divide the readings among the group, and discuss the following question: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Both authors bring forward arguments why Germany is particularly suited or unsuited to occupy a leadership role in the EU´s relation with Russia – particularly with regard to Ukraine. Please summarize their arguments, discuss them against the backdrop of Russa´s recent military campaign against Ukraine, and explain your own position (1 per group)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Time: 45 minutes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7A921E-96E5-8148-B825-995F9EF5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q&amp;a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7E3712-67F1-3044-82F4-E9713522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276" y="4119613"/>
            <a:ext cx="3031524" cy="205876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 b="1"/>
              <a:t>Any additional comments or questions from your side? </a:t>
            </a:r>
          </a:p>
        </p:txBody>
      </p:sp>
      <p:pic>
        <p:nvPicPr>
          <p:cNvPr id="6" name="Grafik 5" descr="Ein Bild, das Person, drinnen, Anzug, Personen enthält.&#10;&#10;Automatisch generierte Beschreibung">
            <a:extLst>
              <a:ext uri="{FF2B5EF4-FFF2-40B4-BE49-F238E27FC236}">
                <a16:creationId xmlns:a16="http://schemas.microsoft.com/office/drawing/2014/main" id="{48E667FF-C5DA-CD48-81CC-88786FAE5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57" r="14059" b="1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DD1B4-328B-5244-8506-461DDC27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game-changer?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04433-18E7-744E-A55C-2E6D3478E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first time, Germany (in its democratic form of government) has taken the lead on an imminent international security crisis</a:t>
            </a:r>
          </a:p>
          <a:p>
            <a:r>
              <a:rPr lang="en-US" dirty="0"/>
              <a:t>The U.S. has – for the first time since the end of WWII – deliberately decided to not engage itself in a full-fledged manner to deal with a security issue on the European continent</a:t>
            </a:r>
          </a:p>
          <a:p>
            <a:r>
              <a:rPr lang="en-US" dirty="0"/>
              <a:t>While having been a powerful Entente for a while, France and Germany now forcefully take the driver seat in a matter concerning the European security architecture as a whole</a:t>
            </a:r>
          </a:p>
          <a:p>
            <a:r>
              <a:rPr lang="en-US" dirty="0"/>
              <a:t>The Chancellery itself has taken the lead on a dossier that has traditionally been a matter of the Foreign Office and the Defense Ministry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522A334-B6F8-6D4A-8867-A82464054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6951" y="39039"/>
            <a:ext cx="6425049" cy="6779921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3214B4-73C0-4D41-BA0B-5CCF7D4F26C7}"/>
              </a:ext>
            </a:extLst>
          </p:cNvPr>
          <p:cNvSpPr txBox="1"/>
          <p:nvPr/>
        </p:nvSpPr>
        <p:spPr>
          <a:xfrm>
            <a:off x="194553" y="1517513"/>
            <a:ext cx="4357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2200" dirty="0"/>
              <a:t>Profound unsetting of the European security architecture (territorial integrity, political sovereignty, peaceful conflict settlement)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200" dirty="0"/>
              <a:t>Historic turning point in EU-Russia relations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200" dirty="0"/>
              <a:t>Prelude to conflict-ridden relationship in a variety of theatres (Syria, Libya, etc.)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200" dirty="0"/>
              <a:t>Till date: 13.000 casualties, 2.2 million refugees (UNHCR)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27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1EAB4-7DF1-7C4B-A037-861C09CE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overview: Actors I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347CA-A6F1-EE45-B67C-46AAA6678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SMM: </a:t>
            </a:r>
            <a:r>
              <a:rPr lang="en-US" dirty="0"/>
              <a:t>In April 2014, the OSCE (including Russia) agrees to deploy a Special Monitoring Mission (SMM) to Ukraine. The SMM is an unarmed, civilian mission. Mandate: document political development and human rights record. Since September 2014: monitor the Donbas ceasefire.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TCG</a:t>
            </a:r>
            <a:r>
              <a:rPr lang="en-US" dirty="0"/>
              <a:t>: The Trilateral Contact Group (Ukraine, Russia, separatists), under the coordination of the OSCE, convenes in June 2014.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Russian-American-Track</a:t>
            </a:r>
            <a:r>
              <a:rPr lang="en-US" dirty="0"/>
              <a:t>: Informal meetings and talks between Assistant Secretary of State for Europe and Diplomatic Advisor to the President throughout 2015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4FDC3-C3BA-9A4B-B8D4-1D9F75F4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overview: Actors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B425F0-9786-864E-971E-30BB0A5A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Normandy Format</a:t>
            </a:r>
            <a:r>
              <a:rPr lang="en-US" dirty="0"/>
              <a:t>: Comprised of France, Germany, Russia und Ukraine. First at the level of heads of state of government, later on the levels foreign ministers, high officials and Foreign Policy Advisors</a:t>
            </a:r>
          </a:p>
        </p:txBody>
      </p:sp>
    </p:spTree>
    <p:extLst>
      <p:ext uri="{BB962C8B-B14F-4D97-AF65-F5344CB8AC3E}">
        <p14:creationId xmlns:p14="http://schemas.microsoft.com/office/powerpoint/2010/main" val="15812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B40A7-27E6-5542-BE9A-190F3840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Minsk agreements I &amp;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677210-EF03-ED4F-80A7-48028242C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Represent the most important outcome of the international peace effort to date. </a:t>
            </a:r>
          </a:p>
          <a:p>
            <a:r>
              <a:rPr lang="en-US" b="1" dirty="0"/>
              <a:t>Minsk I </a:t>
            </a:r>
            <a:r>
              <a:rPr lang="en-US" dirty="0"/>
              <a:t>(September 2014): 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 Immediate ceasefire, monitored by the OSCE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Decentralization of Ukraine, including a special status law for the contested areas (language, culture, partial autonomy from central government)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Buffer zone along Russian-Ukrainian border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Release of all hostages and illegally detained persons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Ukraine amnesty law for all involved in the conflict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Continuation of a national dialogue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Withdrawal of illegal armed units from Ukrainian territory </a:t>
            </a:r>
          </a:p>
          <a:p>
            <a:pPr lvl="1">
              <a:buFont typeface="Wingdings" pitchFamily="2" charset="2"/>
              <a:buChar char="à"/>
            </a:pPr>
            <a:endParaRPr lang="en-US" sz="22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1B4EB8-AB0A-DD4C-9AA0-0BF8D610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Minsk II </a:t>
            </a:r>
            <a:r>
              <a:rPr lang="en-US" dirty="0"/>
              <a:t>became necessary due to insufficient progress of Minsk I in securing the ceasefire and implementing the agreement. 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Kyiv agreed to disband Ukrainian militias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Kyiv agreed to resume social benefit and pension payments to recipients in contested areas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Kyiv agreed to draw up a strategy for economic reconstruction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Separatists agreed to disband their armed units and dissolve their emerging quasi-state structures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Separatists agreed to reintegration of the Donbass into the Ukrainian state</a:t>
            </a:r>
          </a:p>
          <a:p>
            <a:pPr lvl="1">
              <a:buFont typeface="Wingdings" pitchFamily="2" charset="2"/>
              <a:buChar char="à"/>
            </a:pPr>
            <a:endParaRPr lang="en-US" dirty="0"/>
          </a:p>
          <a:p>
            <a:r>
              <a:rPr lang="en-US" dirty="0"/>
              <a:t>Important: Minsk Agreements do not treat Russia as a party to the conflict.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321F4EF-357A-F34F-A381-00CD92BD603A}"/>
              </a:ext>
            </a:extLst>
          </p:cNvPr>
          <p:cNvSpPr txBox="1">
            <a:spLocks/>
          </p:cNvSpPr>
          <p:nvPr/>
        </p:nvSpPr>
        <p:spPr>
          <a:xfrm>
            <a:off x="2895600" y="773337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Minsk agreements I &amp; II</a:t>
            </a:r>
          </a:p>
        </p:txBody>
      </p:sp>
    </p:spTree>
    <p:extLst>
      <p:ext uri="{BB962C8B-B14F-4D97-AF65-F5344CB8AC3E}">
        <p14:creationId xmlns:p14="http://schemas.microsoft.com/office/powerpoint/2010/main" val="13649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755F0-AC67-524B-94A8-A3FFFA17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Steinmeier formula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259BF1-2C3B-E54C-8755-7140044DC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points of contention: modalities for holding elections, status of the contested areas within the Ukrainian state and the timing for returning full control of the Russian border to Kyiv.</a:t>
            </a:r>
          </a:p>
          <a:p>
            <a:r>
              <a:rPr lang="en-US" sz="2200" dirty="0">
                <a:sym typeface="Wingdings" pitchFamily="2" charset="2"/>
              </a:rPr>
              <a:t>Kyiv: Impossible to keep our side of the deal if ceasefire is not permanent</a:t>
            </a:r>
          </a:p>
          <a:p>
            <a:r>
              <a:rPr lang="en-US" dirty="0"/>
              <a:t>Very important instrument in foreign policy: </a:t>
            </a:r>
            <a:r>
              <a:rPr lang="en-US" b="1" dirty="0"/>
              <a:t>sequencing</a:t>
            </a:r>
            <a:r>
              <a:rPr lang="en-US" dirty="0"/>
              <a:t>! 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Method to overcome prisoner´s dilemma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Instead of forcing a full-fledged implementation all at once, step-by-step allows the growth of trust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Small steps can unlock bigger steps</a:t>
            </a:r>
          </a:p>
          <a:p>
            <a:r>
              <a:rPr lang="en-US" dirty="0">
                <a:sym typeface="Wingdings" pitchFamily="2" charset="2"/>
              </a:rPr>
              <a:t>Heads of State and Government met in October 2016 to formulate “road map” for implementing the Steinmeier Formula </a:t>
            </a:r>
            <a:endParaRPr lang="en-US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39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A8EF2-4B5D-7544-80D1-AFABCA09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passes by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7E9D8-42BC-E74A-92D3-243C7624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Manifestation of status quo  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Russia has ended out 200.000 passports to Ukrainian citizens 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Ukraine cannot compete with Russian pensions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“Russification” of schools, culture and public life 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“Donbass-fatigue” by growing number of Ukrainians 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International attention has moved on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Growing impatience on the side of France and Germany (both with Kyiv and Moscow)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71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924</Words>
  <Application>Microsoft Office PowerPoint</Application>
  <PresentationFormat>Breitbild</PresentationFormat>
  <Paragraphs>75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Kondensstreifen</vt:lpstr>
      <vt:lpstr>The game-changing Normandy format</vt:lpstr>
      <vt:lpstr>What is the game-changer?</vt:lpstr>
      <vt:lpstr>PowerPoint-Präsentation</vt:lpstr>
      <vt:lpstr>A short overview: Actors I </vt:lpstr>
      <vt:lpstr>A Short overview: Actors II</vt:lpstr>
      <vt:lpstr>Minsk agreements I &amp; II</vt:lpstr>
      <vt:lpstr>PowerPoint-Präsentation</vt:lpstr>
      <vt:lpstr>Steinmeier formula</vt:lpstr>
      <vt:lpstr>Time passes by</vt:lpstr>
      <vt:lpstr>Major reasons for stalemate</vt:lpstr>
      <vt:lpstr>Reading exercise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Schrot, Jacob</dc:creator>
  <cp:lastModifiedBy>Schrot, Jacob</cp:lastModifiedBy>
  <cp:revision>482</cp:revision>
  <dcterms:created xsi:type="dcterms:W3CDTF">2021-11-22T15:52:23Z</dcterms:created>
  <dcterms:modified xsi:type="dcterms:W3CDTF">2022-09-16T17:48:16Z</dcterms:modified>
</cp:coreProperties>
</file>