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64" r:id="rId3"/>
    <p:sldId id="263" r:id="rId4"/>
    <p:sldId id="259" r:id="rId5"/>
    <p:sldId id="276" r:id="rId6"/>
    <p:sldId id="271" r:id="rId7"/>
    <p:sldId id="272" r:id="rId8"/>
    <p:sldId id="278" r:id="rId9"/>
    <p:sldId id="268" r:id="rId10"/>
    <p:sldId id="281" r:id="rId11"/>
    <p:sldId id="279" r:id="rId12"/>
    <p:sldId id="282" r:id="rId13"/>
    <p:sldId id="283" r:id="rId14"/>
    <p:sldId id="280" r:id="rId15"/>
    <p:sldId id="265" r:id="rId16"/>
    <p:sldId id="267" r:id="rId17"/>
    <p:sldId id="284" r:id="rId18"/>
    <p:sldId id="273" r:id="rId19"/>
    <p:sldId id="26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630DF-5BED-4FB6-91D7-345DF1621370}" v="9" dt="2022-09-16T17:46:18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585"/>
    <p:restoredTop sz="95794"/>
  </p:normalViewPr>
  <p:slideViewPr>
    <p:cSldViewPr snapToGrid="0" snapToObjects="1">
      <p:cViewPr varScale="1">
        <p:scale>
          <a:sx n="105" d="100"/>
          <a:sy n="105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b Schrot" userId="FbSIRgj+ak9Qw8QT/nmHBJb6MlVOv6Q65GvU4un66IA=" providerId="None" clId="Web-{1F2630DF-5BED-4FB6-91D7-345DF1621370}"/>
    <pc:docChg chg="modSld">
      <pc:chgData name="Jacob Schrot" userId="FbSIRgj+ak9Qw8QT/nmHBJb6MlVOv6Q65GvU4un66IA=" providerId="None" clId="Web-{1F2630DF-5BED-4FB6-91D7-345DF1621370}" dt="2022-09-16T17:46:15.737" v="7" actId="20577"/>
      <pc:docMkLst>
        <pc:docMk/>
      </pc:docMkLst>
      <pc:sldChg chg="modSp">
        <pc:chgData name="Jacob Schrot" userId="FbSIRgj+ak9Qw8QT/nmHBJb6MlVOv6Q65GvU4un66IA=" providerId="None" clId="Web-{1F2630DF-5BED-4FB6-91D7-345DF1621370}" dt="2022-09-16T17:46:15.737" v="7" actId="20577"/>
        <pc:sldMkLst>
          <pc:docMk/>
          <pc:sldMk cId="3225463391" sldId="256"/>
        </pc:sldMkLst>
        <pc:spChg chg="mod">
          <ac:chgData name="Jacob Schrot" userId="FbSIRgj+ak9Qw8QT/nmHBJb6MlVOv6Q65GvU4un66IA=" providerId="None" clId="Web-{1F2630DF-5BED-4FB6-91D7-345DF1621370}" dt="2022-09-16T17:46:15.737" v="7" actId="20577"/>
          <ac:spMkLst>
            <pc:docMk/>
            <pc:sldMk cId="3225463391" sldId="256"/>
            <ac:spMk id="3" creationId="{4B165E82-835D-234B-934C-7009C45469F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91FBFE-DF44-074D-8262-B4156497B614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DD655366-B06F-FF48-AD86-B3C21DFDC799}">
      <dgm:prSet phldrT="[Text]"/>
      <dgm:spPr/>
      <dgm:t>
        <a:bodyPr/>
        <a:lstStyle/>
        <a:p>
          <a:r>
            <a:rPr lang="de-DE" dirty="0"/>
            <a:t>Executive</a:t>
          </a:r>
        </a:p>
      </dgm:t>
    </dgm:pt>
    <dgm:pt modelId="{528CFB31-28E1-A640-B069-71089F2345B1}" type="parTrans" cxnId="{C2413693-C6A1-1145-9A57-5B7F12112480}">
      <dgm:prSet/>
      <dgm:spPr/>
      <dgm:t>
        <a:bodyPr/>
        <a:lstStyle/>
        <a:p>
          <a:endParaRPr lang="de-DE"/>
        </a:p>
      </dgm:t>
    </dgm:pt>
    <dgm:pt modelId="{730DC578-7A35-7742-B758-DBDBEDE3FD7E}" type="sibTrans" cxnId="{C2413693-C6A1-1145-9A57-5B7F12112480}">
      <dgm:prSet/>
      <dgm:spPr/>
      <dgm:t>
        <a:bodyPr/>
        <a:lstStyle/>
        <a:p>
          <a:endParaRPr lang="de-DE"/>
        </a:p>
      </dgm:t>
    </dgm:pt>
    <dgm:pt modelId="{DF9EC13D-FD88-E447-9782-FBED7BCD3A55}">
      <dgm:prSet phldrT="[Text]"/>
      <dgm:spPr/>
      <dgm:t>
        <a:bodyPr/>
        <a:lstStyle/>
        <a:p>
          <a:r>
            <a:rPr lang="de-DE" dirty="0"/>
            <a:t>Legislative</a:t>
          </a:r>
        </a:p>
      </dgm:t>
    </dgm:pt>
    <dgm:pt modelId="{3A046841-8F0D-8F42-A9A6-D27DD8BCAD04}" type="parTrans" cxnId="{1CC5C0E2-C976-7F47-8915-6726FB828F4B}">
      <dgm:prSet/>
      <dgm:spPr/>
      <dgm:t>
        <a:bodyPr/>
        <a:lstStyle/>
        <a:p>
          <a:endParaRPr lang="de-DE"/>
        </a:p>
      </dgm:t>
    </dgm:pt>
    <dgm:pt modelId="{70197D0E-0AC6-014B-9A46-6D0FECE79C92}" type="sibTrans" cxnId="{1CC5C0E2-C976-7F47-8915-6726FB828F4B}">
      <dgm:prSet/>
      <dgm:spPr/>
      <dgm:t>
        <a:bodyPr/>
        <a:lstStyle/>
        <a:p>
          <a:endParaRPr lang="de-DE"/>
        </a:p>
      </dgm:t>
    </dgm:pt>
    <dgm:pt modelId="{7465112B-9086-7B4C-87EE-FB2D2663A6D6}">
      <dgm:prSet phldrT="[Text]"/>
      <dgm:spPr/>
      <dgm:t>
        <a:bodyPr/>
        <a:lstStyle/>
        <a:p>
          <a:r>
            <a:rPr lang="en-US" noProof="0" dirty="0"/>
            <a:t>Judiciary</a:t>
          </a:r>
        </a:p>
      </dgm:t>
    </dgm:pt>
    <dgm:pt modelId="{FB19ACA7-EBE2-2D4A-8A25-73FAA9879EAD}" type="parTrans" cxnId="{0A54C1D8-45D3-904D-B63D-4F5D7B8AAEC4}">
      <dgm:prSet/>
      <dgm:spPr/>
      <dgm:t>
        <a:bodyPr/>
        <a:lstStyle/>
        <a:p>
          <a:endParaRPr lang="de-DE"/>
        </a:p>
      </dgm:t>
    </dgm:pt>
    <dgm:pt modelId="{6C4A5701-8E04-0B40-95E6-BD5D1FC8ACF1}" type="sibTrans" cxnId="{0A54C1D8-45D3-904D-B63D-4F5D7B8AAEC4}">
      <dgm:prSet/>
      <dgm:spPr/>
      <dgm:t>
        <a:bodyPr/>
        <a:lstStyle/>
        <a:p>
          <a:endParaRPr lang="de-DE"/>
        </a:p>
      </dgm:t>
    </dgm:pt>
    <dgm:pt modelId="{A176C5E1-E3F7-9C45-A163-4B2B288F459E}" type="pres">
      <dgm:prSet presAssocID="{2F91FBFE-DF44-074D-8262-B4156497B61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2F985A2-95BE-DF43-A40B-A56C832CEC71}" type="pres">
      <dgm:prSet presAssocID="{DD655366-B06F-FF48-AD86-B3C21DFDC799}" presName="gear1" presStyleLbl="node1" presStyleIdx="0" presStyleCnt="3" custScaleX="114465">
        <dgm:presLayoutVars>
          <dgm:chMax val="1"/>
          <dgm:bulletEnabled val="1"/>
        </dgm:presLayoutVars>
      </dgm:prSet>
      <dgm:spPr/>
    </dgm:pt>
    <dgm:pt modelId="{5A143B83-1920-3745-A89D-7922D317CA5A}" type="pres">
      <dgm:prSet presAssocID="{DD655366-B06F-FF48-AD86-B3C21DFDC799}" presName="gear1srcNode" presStyleLbl="node1" presStyleIdx="0" presStyleCnt="3"/>
      <dgm:spPr/>
    </dgm:pt>
    <dgm:pt modelId="{00B1E5D9-FD9D-EA4A-85D2-7DEE27B88E3F}" type="pres">
      <dgm:prSet presAssocID="{DD655366-B06F-FF48-AD86-B3C21DFDC799}" presName="gear1dstNode" presStyleLbl="node1" presStyleIdx="0" presStyleCnt="3"/>
      <dgm:spPr/>
    </dgm:pt>
    <dgm:pt modelId="{9240CD5C-1BF5-C04B-B593-D37F44F84CBD}" type="pres">
      <dgm:prSet presAssocID="{DF9EC13D-FD88-E447-9782-FBED7BCD3A55}" presName="gear2" presStyleLbl="node1" presStyleIdx="1" presStyleCnt="3">
        <dgm:presLayoutVars>
          <dgm:chMax val="1"/>
          <dgm:bulletEnabled val="1"/>
        </dgm:presLayoutVars>
      </dgm:prSet>
      <dgm:spPr/>
    </dgm:pt>
    <dgm:pt modelId="{F5DB5D87-7396-CB4B-924E-6A68A69355CA}" type="pres">
      <dgm:prSet presAssocID="{DF9EC13D-FD88-E447-9782-FBED7BCD3A55}" presName="gear2srcNode" presStyleLbl="node1" presStyleIdx="1" presStyleCnt="3"/>
      <dgm:spPr/>
    </dgm:pt>
    <dgm:pt modelId="{6615BA73-420D-C24A-8A6F-10C6C3E9290F}" type="pres">
      <dgm:prSet presAssocID="{DF9EC13D-FD88-E447-9782-FBED7BCD3A55}" presName="gear2dstNode" presStyleLbl="node1" presStyleIdx="1" presStyleCnt="3"/>
      <dgm:spPr/>
    </dgm:pt>
    <dgm:pt modelId="{FF7C643F-0681-0245-B3C8-B5E56C7B8E00}" type="pres">
      <dgm:prSet presAssocID="{7465112B-9086-7B4C-87EE-FB2D2663A6D6}" presName="gear3" presStyleLbl="node1" presStyleIdx="2" presStyleCnt="3"/>
      <dgm:spPr/>
    </dgm:pt>
    <dgm:pt modelId="{720CAADF-9214-6343-A153-9A5654F14AFA}" type="pres">
      <dgm:prSet presAssocID="{7465112B-9086-7B4C-87EE-FB2D2663A6D6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9D8B071-461D-3542-9ED5-70A83B278C28}" type="pres">
      <dgm:prSet presAssocID="{7465112B-9086-7B4C-87EE-FB2D2663A6D6}" presName="gear3srcNode" presStyleLbl="node1" presStyleIdx="2" presStyleCnt="3"/>
      <dgm:spPr/>
    </dgm:pt>
    <dgm:pt modelId="{42DB8EF0-94B0-B342-872C-75732A64E7FF}" type="pres">
      <dgm:prSet presAssocID="{7465112B-9086-7B4C-87EE-FB2D2663A6D6}" presName="gear3dstNode" presStyleLbl="node1" presStyleIdx="2" presStyleCnt="3"/>
      <dgm:spPr/>
    </dgm:pt>
    <dgm:pt modelId="{2C7295BD-3F36-8843-B7DF-C98E08FC6F3B}" type="pres">
      <dgm:prSet presAssocID="{730DC578-7A35-7742-B758-DBDBEDE3FD7E}" presName="connector1" presStyleLbl="sibTrans2D1" presStyleIdx="0" presStyleCnt="3"/>
      <dgm:spPr/>
    </dgm:pt>
    <dgm:pt modelId="{075796EF-298D-2D4C-910F-B7C1DE789FE3}" type="pres">
      <dgm:prSet presAssocID="{70197D0E-0AC6-014B-9A46-6D0FECE79C92}" presName="connector2" presStyleLbl="sibTrans2D1" presStyleIdx="1" presStyleCnt="3"/>
      <dgm:spPr/>
    </dgm:pt>
    <dgm:pt modelId="{FD1EE015-C64F-2C4C-8D73-3C5ED8EC62F8}" type="pres">
      <dgm:prSet presAssocID="{6C4A5701-8E04-0B40-95E6-BD5D1FC8ACF1}" presName="connector3" presStyleLbl="sibTrans2D1" presStyleIdx="2" presStyleCnt="3"/>
      <dgm:spPr/>
    </dgm:pt>
  </dgm:ptLst>
  <dgm:cxnLst>
    <dgm:cxn modelId="{9E3AA008-A365-164C-B12F-DD9AAAC168FF}" type="presOf" srcId="{7465112B-9086-7B4C-87EE-FB2D2663A6D6}" destId="{42DB8EF0-94B0-B342-872C-75732A64E7FF}" srcOrd="3" destOrd="0" presId="urn:microsoft.com/office/officeart/2005/8/layout/gear1"/>
    <dgm:cxn modelId="{95E58711-CC4B-6D47-B955-37A93384864C}" type="presOf" srcId="{7465112B-9086-7B4C-87EE-FB2D2663A6D6}" destId="{FF7C643F-0681-0245-B3C8-B5E56C7B8E00}" srcOrd="0" destOrd="0" presId="urn:microsoft.com/office/officeart/2005/8/layout/gear1"/>
    <dgm:cxn modelId="{00C6C129-9CB8-1E4D-A328-0D7657F7D6B9}" type="presOf" srcId="{7465112B-9086-7B4C-87EE-FB2D2663A6D6}" destId="{720CAADF-9214-6343-A153-9A5654F14AFA}" srcOrd="1" destOrd="0" presId="urn:microsoft.com/office/officeart/2005/8/layout/gear1"/>
    <dgm:cxn modelId="{3F1AE542-18D4-EC4E-90F5-4D3AC2A498C9}" type="presOf" srcId="{2F91FBFE-DF44-074D-8262-B4156497B614}" destId="{A176C5E1-E3F7-9C45-A163-4B2B288F459E}" srcOrd="0" destOrd="0" presId="urn:microsoft.com/office/officeart/2005/8/layout/gear1"/>
    <dgm:cxn modelId="{35B69457-590E-7649-9B73-DFB8360D22E4}" type="presOf" srcId="{6C4A5701-8E04-0B40-95E6-BD5D1FC8ACF1}" destId="{FD1EE015-C64F-2C4C-8D73-3C5ED8EC62F8}" srcOrd="0" destOrd="0" presId="urn:microsoft.com/office/officeart/2005/8/layout/gear1"/>
    <dgm:cxn modelId="{EADFE180-AB7E-6448-BEAC-07C3ED9D05FB}" type="presOf" srcId="{DD655366-B06F-FF48-AD86-B3C21DFDC799}" destId="{02F985A2-95BE-DF43-A40B-A56C832CEC71}" srcOrd="0" destOrd="0" presId="urn:microsoft.com/office/officeart/2005/8/layout/gear1"/>
    <dgm:cxn modelId="{A0B42981-3D92-1A45-85CC-0F7A46224131}" type="presOf" srcId="{DF9EC13D-FD88-E447-9782-FBED7BCD3A55}" destId="{9240CD5C-1BF5-C04B-B593-D37F44F84CBD}" srcOrd="0" destOrd="0" presId="urn:microsoft.com/office/officeart/2005/8/layout/gear1"/>
    <dgm:cxn modelId="{C2413693-C6A1-1145-9A57-5B7F12112480}" srcId="{2F91FBFE-DF44-074D-8262-B4156497B614}" destId="{DD655366-B06F-FF48-AD86-B3C21DFDC799}" srcOrd="0" destOrd="0" parTransId="{528CFB31-28E1-A640-B069-71089F2345B1}" sibTransId="{730DC578-7A35-7742-B758-DBDBEDE3FD7E}"/>
    <dgm:cxn modelId="{760877A5-E3A9-3240-AC5A-308DA057EABF}" type="presOf" srcId="{DD655366-B06F-FF48-AD86-B3C21DFDC799}" destId="{5A143B83-1920-3745-A89D-7922D317CA5A}" srcOrd="1" destOrd="0" presId="urn:microsoft.com/office/officeart/2005/8/layout/gear1"/>
    <dgm:cxn modelId="{895313AC-ADE4-1E49-A0EB-88AC25B08E1C}" type="presOf" srcId="{730DC578-7A35-7742-B758-DBDBEDE3FD7E}" destId="{2C7295BD-3F36-8843-B7DF-C98E08FC6F3B}" srcOrd="0" destOrd="0" presId="urn:microsoft.com/office/officeart/2005/8/layout/gear1"/>
    <dgm:cxn modelId="{2B6C91B5-A0D4-754F-BA6B-08D9E31C7483}" type="presOf" srcId="{DF9EC13D-FD88-E447-9782-FBED7BCD3A55}" destId="{F5DB5D87-7396-CB4B-924E-6A68A69355CA}" srcOrd="1" destOrd="0" presId="urn:microsoft.com/office/officeart/2005/8/layout/gear1"/>
    <dgm:cxn modelId="{35172ACD-C1ED-524D-B97D-3351B7A90249}" type="presOf" srcId="{70197D0E-0AC6-014B-9A46-6D0FECE79C92}" destId="{075796EF-298D-2D4C-910F-B7C1DE789FE3}" srcOrd="0" destOrd="0" presId="urn:microsoft.com/office/officeart/2005/8/layout/gear1"/>
    <dgm:cxn modelId="{B9485ED1-9A12-7A44-B4A0-6A88F8F23156}" type="presOf" srcId="{7465112B-9086-7B4C-87EE-FB2D2663A6D6}" destId="{59D8B071-461D-3542-9ED5-70A83B278C28}" srcOrd="2" destOrd="0" presId="urn:microsoft.com/office/officeart/2005/8/layout/gear1"/>
    <dgm:cxn modelId="{0A54C1D8-45D3-904D-B63D-4F5D7B8AAEC4}" srcId="{2F91FBFE-DF44-074D-8262-B4156497B614}" destId="{7465112B-9086-7B4C-87EE-FB2D2663A6D6}" srcOrd="2" destOrd="0" parTransId="{FB19ACA7-EBE2-2D4A-8A25-73FAA9879EAD}" sibTransId="{6C4A5701-8E04-0B40-95E6-BD5D1FC8ACF1}"/>
    <dgm:cxn modelId="{C7C629E1-44B4-4F4F-AC7B-EEA3F81168C6}" type="presOf" srcId="{DD655366-B06F-FF48-AD86-B3C21DFDC799}" destId="{00B1E5D9-FD9D-EA4A-85D2-7DEE27B88E3F}" srcOrd="2" destOrd="0" presId="urn:microsoft.com/office/officeart/2005/8/layout/gear1"/>
    <dgm:cxn modelId="{1CC5C0E2-C976-7F47-8915-6726FB828F4B}" srcId="{2F91FBFE-DF44-074D-8262-B4156497B614}" destId="{DF9EC13D-FD88-E447-9782-FBED7BCD3A55}" srcOrd="1" destOrd="0" parTransId="{3A046841-8F0D-8F42-A9A6-D27DD8BCAD04}" sibTransId="{70197D0E-0AC6-014B-9A46-6D0FECE79C92}"/>
    <dgm:cxn modelId="{1BD244ED-CFA9-3E4C-993F-CA106A9131F7}" type="presOf" srcId="{DF9EC13D-FD88-E447-9782-FBED7BCD3A55}" destId="{6615BA73-420D-C24A-8A6F-10C6C3E9290F}" srcOrd="2" destOrd="0" presId="urn:microsoft.com/office/officeart/2005/8/layout/gear1"/>
    <dgm:cxn modelId="{0086A7B9-1104-D645-8F03-753F7E05DB1F}" type="presParOf" srcId="{A176C5E1-E3F7-9C45-A163-4B2B288F459E}" destId="{02F985A2-95BE-DF43-A40B-A56C832CEC71}" srcOrd="0" destOrd="0" presId="urn:microsoft.com/office/officeart/2005/8/layout/gear1"/>
    <dgm:cxn modelId="{9111FC41-9735-C04A-B374-E01631BAF542}" type="presParOf" srcId="{A176C5E1-E3F7-9C45-A163-4B2B288F459E}" destId="{5A143B83-1920-3745-A89D-7922D317CA5A}" srcOrd="1" destOrd="0" presId="urn:microsoft.com/office/officeart/2005/8/layout/gear1"/>
    <dgm:cxn modelId="{CA9B312D-0603-A148-A4E0-BEF551EE20DB}" type="presParOf" srcId="{A176C5E1-E3F7-9C45-A163-4B2B288F459E}" destId="{00B1E5D9-FD9D-EA4A-85D2-7DEE27B88E3F}" srcOrd="2" destOrd="0" presId="urn:microsoft.com/office/officeart/2005/8/layout/gear1"/>
    <dgm:cxn modelId="{B67E23C2-B22B-314E-9CC4-3EB228553C19}" type="presParOf" srcId="{A176C5E1-E3F7-9C45-A163-4B2B288F459E}" destId="{9240CD5C-1BF5-C04B-B593-D37F44F84CBD}" srcOrd="3" destOrd="0" presId="urn:microsoft.com/office/officeart/2005/8/layout/gear1"/>
    <dgm:cxn modelId="{BF6A48E5-2F91-C444-8401-04FC908E8E7F}" type="presParOf" srcId="{A176C5E1-E3F7-9C45-A163-4B2B288F459E}" destId="{F5DB5D87-7396-CB4B-924E-6A68A69355CA}" srcOrd="4" destOrd="0" presId="urn:microsoft.com/office/officeart/2005/8/layout/gear1"/>
    <dgm:cxn modelId="{EE9C3D13-D586-C34D-B14F-1E41C521032C}" type="presParOf" srcId="{A176C5E1-E3F7-9C45-A163-4B2B288F459E}" destId="{6615BA73-420D-C24A-8A6F-10C6C3E9290F}" srcOrd="5" destOrd="0" presId="urn:microsoft.com/office/officeart/2005/8/layout/gear1"/>
    <dgm:cxn modelId="{7D7364A4-3DF1-A44F-8C90-76CC4DCAB6EB}" type="presParOf" srcId="{A176C5E1-E3F7-9C45-A163-4B2B288F459E}" destId="{FF7C643F-0681-0245-B3C8-B5E56C7B8E00}" srcOrd="6" destOrd="0" presId="urn:microsoft.com/office/officeart/2005/8/layout/gear1"/>
    <dgm:cxn modelId="{C8E1968B-8F20-AD43-92B4-37A05AC2BA29}" type="presParOf" srcId="{A176C5E1-E3F7-9C45-A163-4B2B288F459E}" destId="{720CAADF-9214-6343-A153-9A5654F14AFA}" srcOrd="7" destOrd="0" presId="urn:microsoft.com/office/officeart/2005/8/layout/gear1"/>
    <dgm:cxn modelId="{1DFA2341-0284-9546-9471-B0FA0AC40735}" type="presParOf" srcId="{A176C5E1-E3F7-9C45-A163-4B2B288F459E}" destId="{59D8B071-461D-3542-9ED5-70A83B278C28}" srcOrd="8" destOrd="0" presId="urn:microsoft.com/office/officeart/2005/8/layout/gear1"/>
    <dgm:cxn modelId="{8BB1E638-B2D0-6443-B48D-FA46499062D7}" type="presParOf" srcId="{A176C5E1-E3F7-9C45-A163-4B2B288F459E}" destId="{42DB8EF0-94B0-B342-872C-75732A64E7FF}" srcOrd="9" destOrd="0" presId="urn:microsoft.com/office/officeart/2005/8/layout/gear1"/>
    <dgm:cxn modelId="{4496EB8D-FBA9-8F4B-BF28-A9462A4C578F}" type="presParOf" srcId="{A176C5E1-E3F7-9C45-A163-4B2B288F459E}" destId="{2C7295BD-3F36-8843-B7DF-C98E08FC6F3B}" srcOrd="10" destOrd="0" presId="urn:microsoft.com/office/officeart/2005/8/layout/gear1"/>
    <dgm:cxn modelId="{C1DEA46B-286C-904B-B885-1ADD1325C858}" type="presParOf" srcId="{A176C5E1-E3F7-9C45-A163-4B2B288F459E}" destId="{075796EF-298D-2D4C-910F-B7C1DE789FE3}" srcOrd="11" destOrd="0" presId="urn:microsoft.com/office/officeart/2005/8/layout/gear1"/>
    <dgm:cxn modelId="{376D3504-5F48-634E-AB65-D7E7E0D51C65}" type="presParOf" srcId="{A176C5E1-E3F7-9C45-A163-4B2B288F459E}" destId="{FD1EE015-C64F-2C4C-8D73-3C5ED8EC62F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8B8CA2-ED3E-F947-8A49-6EBC64C7D742}" type="doc">
      <dgm:prSet loTypeId="urn:microsoft.com/office/officeart/2005/8/layout/matrix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16B9760-9EC0-9A45-BD11-047B4710B513}">
      <dgm:prSet phldrT="[Text]" custT="1"/>
      <dgm:spPr/>
      <dgm:t>
        <a:bodyPr/>
        <a:lstStyle/>
        <a:p>
          <a:r>
            <a:rPr lang="de-DE" sz="2000" dirty="0" err="1"/>
            <a:t>Foreign</a:t>
          </a:r>
          <a:r>
            <a:rPr lang="de-DE" sz="2000" dirty="0"/>
            <a:t> Office</a:t>
          </a:r>
        </a:p>
      </dgm:t>
    </dgm:pt>
    <dgm:pt modelId="{7AEF6D6C-DC8E-7A42-9887-8D2101FB56DC}" type="parTrans" cxnId="{10BC92B6-B29E-1E48-88BE-E79484683618}">
      <dgm:prSet/>
      <dgm:spPr/>
      <dgm:t>
        <a:bodyPr/>
        <a:lstStyle/>
        <a:p>
          <a:endParaRPr lang="de-DE"/>
        </a:p>
      </dgm:t>
    </dgm:pt>
    <dgm:pt modelId="{EF39C4D8-74BB-9E42-BE03-6A44040108B6}" type="sibTrans" cxnId="{10BC92B6-B29E-1E48-88BE-E79484683618}">
      <dgm:prSet/>
      <dgm:spPr/>
      <dgm:t>
        <a:bodyPr/>
        <a:lstStyle/>
        <a:p>
          <a:endParaRPr lang="de-DE"/>
        </a:p>
      </dgm:t>
    </dgm:pt>
    <dgm:pt modelId="{DA6EF635-4F84-974E-82A4-6B5DF1DCDF23}">
      <dgm:prSet phldrT="[Text]" custT="1"/>
      <dgm:spPr/>
      <dgm:t>
        <a:bodyPr/>
        <a:lstStyle/>
        <a:p>
          <a:r>
            <a:rPr lang="de-DE" sz="2000" dirty="0"/>
            <a:t>Defense</a:t>
          </a:r>
        </a:p>
      </dgm:t>
    </dgm:pt>
    <dgm:pt modelId="{E8D5568F-55DC-2D4B-8B23-69C20EB03A64}" type="parTrans" cxnId="{4F4E3D28-E4F3-5D43-88FC-39B760D40C86}">
      <dgm:prSet/>
      <dgm:spPr/>
      <dgm:t>
        <a:bodyPr/>
        <a:lstStyle/>
        <a:p>
          <a:endParaRPr lang="de-DE"/>
        </a:p>
      </dgm:t>
    </dgm:pt>
    <dgm:pt modelId="{60DB6CCC-EB21-D342-9936-9844DE84FA45}" type="sibTrans" cxnId="{4F4E3D28-E4F3-5D43-88FC-39B760D40C86}">
      <dgm:prSet/>
      <dgm:spPr/>
      <dgm:t>
        <a:bodyPr/>
        <a:lstStyle/>
        <a:p>
          <a:endParaRPr lang="de-DE"/>
        </a:p>
      </dgm:t>
    </dgm:pt>
    <dgm:pt modelId="{5E2C6E0C-1AAE-134F-8892-1D4B033A1A96}">
      <dgm:prSet phldrT="[Text]" custT="1"/>
      <dgm:spPr>
        <a:solidFill>
          <a:schemeClr val="accent3"/>
        </a:solidFill>
      </dgm:spPr>
      <dgm:t>
        <a:bodyPr/>
        <a:lstStyle/>
        <a:p>
          <a:endParaRPr lang="de-DE" sz="1600" dirty="0"/>
        </a:p>
        <a:p>
          <a:r>
            <a:rPr lang="de-DE" sz="1800" dirty="0" err="1"/>
            <a:t>Chancellery</a:t>
          </a:r>
          <a:endParaRPr lang="de-DE" sz="1800" dirty="0"/>
        </a:p>
      </dgm:t>
    </dgm:pt>
    <dgm:pt modelId="{13E610CE-1E32-0345-9847-DBDF0AAC713C}" type="parTrans" cxnId="{6FD89D2E-63F1-0B48-AF6A-989BBD93812B}">
      <dgm:prSet/>
      <dgm:spPr/>
      <dgm:t>
        <a:bodyPr/>
        <a:lstStyle/>
        <a:p>
          <a:endParaRPr lang="de-DE"/>
        </a:p>
      </dgm:t>
    </dgm:pt>
    <dgm:pt modelId="{C58BC348-993A-8547-B755-0332B46E700F}" type="sibTrans" cxnId="{6FD89D2E-63F1-0B48-AF6A-989BBD93812B}">
      <dgm:prSet/>
      <dgm:spPr/>
      <dgm:t>
        <a:bodyPr/>
        <a:lstStyle/>
        <a:p>
          <a:endParaRPr lang="de-DE"/>
        </a:p>
      </dgm:t>
    </dgm:pt>
    <dgm:pt modelId="{A7C758D3-7691-E940-9B35-7D893CFE5A90}">
      <dgm:prSet phldrT="[Text]"/>
      <dgm:spPr>
        <a:solidFill>
          <a:schemeClr val="accent3"/>
        </a:solidFill>
      </dgm:spPr>
      <dgm:t>
        <a:bodyPr/>
        <a:lstStyle/>
        <a:p>
          <a:endParaRPr lang="de-DE" sz="3600" dirty="0"/>
        </a:p>
      </dgm:t>
    </dgm:pt>
    <dgm:pt modelId="{70AB4B73-6E3F-564C-A844-DDDBC2926F75}" type="parTrans" cxnId="{E37FCEF3-476B-634B-B4BC-A3C1C6A133A2}">
      <dgm:prSet/>
      <dgm:spPr/>
      <dgm:t>
        <a:bodyPr/>
        <a:lstStyle/>
        <a:p>
          <a:endParaRPr lang="de-DE"/>
        </a:p>
      </dgm:t>
    </dgm:pt>
    <dgm:pt modelId="{0D238FA7-7F62-7044-981B-25D84F221530}" type="sibTrans" cxnId="{E37FCEF3-476B-634B-B4BC-A3C1C6A133A2}">
      <dgm:prSet/>
      <dgm:spPr/>
      <dgm:t>
        <a:bodyPr/>
        <a:lstStyle/>
        <a:p>
          <a:endParaRPr lang="de-DE"/>
        </a:p>
      </dgm:t>
    </dgm:pt>
    <dgm:pt modelId="{0FA5D7E8-86DA-6748-BAF9-C7813F2345BC}">
      <dgm:prSet phldrT="[Text]" custT="1"/>
      <dgm:spPr/>
      <dgm:t>
        <a:bodyPr/>
        <a:lstStyle/>
        <a:p>
          <a:br>
            <a:rPr lang="de-DE" sz="1600" dirty="0"/>
          </a:br>
          <a:r>
            <a:rPr lang="de-DE" sz="1600" dirty="0"/>
            <a:t>Development </a:t>
          </a:r>
          <a:r>
            <a:rPr lang="de-DE" sz="1600" dirty="0" err="1"/>
            <a:t>and</a:t>
          </a:r>
          <a:r>
            <a:rPr lang="de-DE" sz="1600" dirty="0"/>
            <a:t> </a:t>
          </a:r>
          <a:r>
            <a:rPr lang="de-DE" sz="1600" dirty="0" err="1"/>
            <a:t>Economic</a:t>
          </a:r>
          <a:r>
            <a:rPr lang="de-DE" sz="1600" dirty="0"/>
            <a:t> </a:t>
          </a:r>
          <a:r>
            <a:rPr lang="de-DE" sz="1600" dirty="0" err="1"/>
            <a:t>Cooperation</a:t>
          </a:r>
          <a:endParaRPr lang="de-DE" sz="1600" dirty="0"/>
        </a:p>
      </dgm:t>
    </dgm:pt>
    <dgm:pt modelId="{FEA0D445-CC94-6A4B-858A-FFF326EAE78D}" type="parTrans" cxnId="{62D3D6A5-1E64-5D44-B777-5ED1CAD397F1}">
      <dgm:prSet/>
      <dgm:spPr/>
      <dgm:t>
        <a:bodyPr/>
        <a:lstStyle/>
        <a:p>
          <a:endParaRPr lang="de-DE"/>
        </a:p>
      </dgm:t>
    </dgm:pt>
    <dgm:pt modelId="{1235AFA7-2E89-7344-9A9B-3029195ED955}" type="sibTrans" cxnId="{62D3D6A5-1E64-5D44-B777-5ED1CAD397F1}">
      <dgm:prSet/>
      <dgm:spPr/>
      <dgm:t>
        <a:bodyPr/>
        <a:lstStyle/>
        <a:p>
          <a:endParaRPr lang="de-DE"/>
        </a:p>
      </dgm:t>
    </dgm:pt>
    <dgm:pt modelId="{FFA6015A-F770-E146-87F0-9873DE76D21D}" type="pres">
      <dgm:prSet presAssocID="{118B8CA2-ED3E-F947-8A49-6EBC64C7D742}" presName="matrix" presStyleCnt="0">
        <dgm:presLayoutVars>
          <dgm:chMax val="1"/>
          <dgm:dir/>
          <dgm:resizeHandles val="exact"/>
        </dgm:presLayoutVars>
      </dgm:prSet>
      <dgm:spPr/>
    </dgm:pt>
    <dgm:pt modelId="{EAECCE7E-30D7-D64B-A0E5-6AAD34175FB4}" type="pres">
      <dgm:prSet presAssocID="{118B8CA2-ED3E-F947-8A49-6EBC64C7D742}" presName="axisShape" presStyleLbl="bgShp" presStyleIdx="0" presStyleCnt="1"/>
      <dgm:spPr/>
    </dgm:pt>
    <dgm:pt modelId="{0FC07C46-86AB-094E-BFB4-31A78D42721B}" type="pres">
      <dgm:prSet presAssocID="{118B8CA2-ED3E-F947-8A49-6EBC64C7D742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7A901D3-D6DE-1845-9EFE-9D07743F2490}" type="pres">
      <dgm:prSet presAssocID="{118B8CA2-ED3E-F947-8A49-6EBC64C7D742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69BF6D8-9852-D744-95B4-FF2654A7D276}" type="pres">
      <dgm:prSet presAssocID="{118B8CA2-ED3E-F947-8A49-6EBC64C7D742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DEB515A-802B-E64E-90F9-D1A030DB7BFE}" type="pres">
      <dgm:prSet presAssocID="{118B8CA2-ED3E-F947-8A49-6EBC64C7D742}" presName="rect4" presStyleLbl="node1" presStyleIdx="3" presStyleCnt="4" custScaleX="101174">
        <dgm:presLayoutVars>
          <dgm:chMax val="0"/>
          <dgm:chPref val="0"/>
          <dgm:bulletEnabled val="1"/>
        </dgm:presLayoutVars>
      </dgm:prSet>
      <dgm:spPr/>
    </dgm:pt>
  </dgm:ptLst>
  <dgm:cxnLst>
    <dgm:cxn modelId="{B903A313-13E3-0F4D-AF0A-3AC71FEFE848}" type="presOf" srcId="{118B8CA2-ED3E-F947-8A49-6EBC64C7D742}" destId="{FFA6015A-F770-E146-87F0-9873DE76D21D}" srcOrd="0" destOrd="0" presId="urn:microsoft.com/office/officeart/2005/8/layout/matrix2"/>
    <dgm:cxn modelId="{A79A4C1C-184F-DB41-A265-2C21BCB8D7A0}" type="presOf" srcId="{716B9760-9EC0-9A45-BD11-047B4710B513}" destId="{0FC07C46-86AB-094E-BFB4-31A78D42721B}" srcOrd="0" destOrd="0" presId="urn:microsoft.com/office/officeart/2005/8/layout/matrix2"/>
    <dgm:cxn modelId="{4F4E3D28-E4F3-5D43-88FC-39B760D40C86}" srcId="{118B8CA2-ED3E-F947-8A49-6EBC64C7D742}" destId="{DA6EF635-4F84-974E-82A4-6B5DF1DCDF23}" srcOrd="1" destOrd="0" parTransId="{E8D5568F-55DC-2D4B-8B23-69C20EB03A64}" sibTransId="{60DB6CCC-EB21-D342-9936-9844DE84FA45}"/>
    <dgm:cxn modelId="{6FD89D2E-63F1-0B48-AF6A-989BBD93812B}" srcId="{118B8CA2-ED3E-F947-8A49-6EBC64C7D742}" destId="{5E2C6E0C-1AAE-134F-8892-1D4B033A1A96}" srcOrd="2" destOrd="0" parTransId="{13E610CE-1E32-0345-9847-DBDF0AAC713C}" sibTransId="{C58BC348-993A-8547-B755-0332B46E700F}"/>
    <dgm:cxn modelId="{2CFB5432-EE44-DC4E-BB74-DB6FD6DDFE5C}" type="presOf" srcId="{0FA5D7E8-86DA-6748-BAF9-C7813F2345BC}" destId="{3DEB515A-802B-E64E-90F9-D1A030DB7BFE}" srcOrd="0" destOrd="0" presId="urn:microsoft.com/office/officeart/2005/8/layout/matrix2"/>
    <dgm:cxn modelId="{70DE1B6C-085F-3040-9F70-FAE769A20A73}" type="presOf" srcId="{A7C758D3-7691-E940-9B35-7D893CFE5A90}" destId="{E69BF6D8-9852-D744-95B4-FF2654A7D276}" srcOrd="0" destOrd="1" presId="urn:microsoft.com/office/officeart/2005/8/layout/matrix2"/>
    <dgm:cxn modelId="{2C9E204E-116A-4740-B818-3654B9A720EB}" type="presOf" srcId="{DA6EF635-4F84-974E-82A4-6B5DF1DCDF23}" destId="{97A901D3-D6DE-1845-9EFE-9D07743F2490}" srcOrd="0" destOrd="0" presId="urn:microsoft.com/office/officeart/2005/8/layout/matrix2"/>
    <dgm:cxn modelId="{3D9A7E7A-8C1C-3E40-BE11-C7616EB32B32}" type="presOf" srcId="{5E2C6E0C-1AAE-134F-8892-1D4B033A1A96}" destId="{E69BF6D8-9852-D744-95B4-FF2654A7D276}" srcOrd="0" destOrd="0" presId="urn:microsoft.com/office/officeart/2005/8/layout/matrix2"/>
    <dgm:cxn modelId="{62D3D6A5-1E64-5D44-B777-5ED1CAD397F1}" srcId="{118B8CA2-ED3E-F947-8A49-6EBC64C7D742}" destId="{0FA5D7E8-86DA-6748-BAF9-C7813F2345BC}" srcOrd="3" destOrd="0" parTransId="{FEA0D445-CC94-6A4B-858A-FFF326EAE78D}" sibTransId="{1235AFA7-2E89-7344-9A9B-3029195ED955}"/>
    <dgm:cxn modelId="{10BC92B6-B29E-1E48-88BE-E79484683618}" srcId="{118B8CA2-ED3E-F947-8A49-6EBC64C7D742}" destId="{716B9760-9EC0-9A45-BD11-047B4710B513}" srcOrd="0" destOrd="0" parTransId="{7AEF6D6C-DC8E-7A42-9887-8D2101FB56DC}" sibTransId="{EF39C4D8-74BB-9E42-BE03-6A44040108B6}"/>
    <dgm:cxn modelId="{E37FCEF3-476B-634B-B4BC-A3C1C6A133A2}" srcId="{5E2C6E0C-1AAE-134F-8892-1D4B033A1A96}" destId="{A7C758D3-7691-E940-9B35-7D893CFE5A90}" srcOrd="0" destOrd="0" parTransId="{70AB4B73-6E3F-564C-A844-DDDBC2926F75}" sibTransId="{0D238FA7-7F62-7044-981B-25D84F221530}"/>
    <dgm:cxn modelId="{DAED146D-81D4-D649-8B04-33966BE355E8}" type="presParOf" srcId="{FFA6015A-F770-E146-87F0-9873DE76D21D}" destId="{EAECCE7E-30D7-D64B-A0E5-6AAD34175FB4}" srcOrd="0" destOrd="0" presId="urn:microsoft.com/office/officeart/2005/8/layout/matrix2"/>
    <dgm:cxn modelId="{A8FA88D5-5E6B-414A-93A0-1097F50D1151}" type="presParOf" srcId="{FFA6015A-F770-E146-87F0-9873DE76D21D}" destId="{0FC07C46-86AB-094E-BFB4-31A78D42721B}" srcOrd="1" destOrd="0" presId="urn:microsoft.com/office/officeart/2005/8/layout/matrix2"/>
    <dgm:cxn modelId="{1CE4FEDC-800C-3F40-BF41-6A347201C0CD}" type="presParOf" srcId="{FFA6015A-F770-E146-87F0-9873DE76D21D}" destId="{97A901D3-D6DE-1845-9EFE-9D07743F2490}" srcOrd="2" destOrd="0" presId="urn:microsoft.com/office/officeart/2005/8/layout/matrix2"/>
    <dgm:cxn modelId="{AB429E5B-86FA-A449-9CAB-423637DAA5D8}" type="presParOf" srcId="{FFA6015A-F770-E146-87F0-9873DE76D21D}" destId="{E69BF6D8-9852-D744-95B4-FF2654A7D276}" srcOrd="3" destOrd="0" presId="urn:microsoft.com/office/officeart/2005/8/layout/matrix2"/>
    <dgm:cxn modelId="{B249115E-551A-5E48-B0EF-54E5B5FBDC38}" type="presParOf" srcId="{FFA6015A-F770-E146-87F0-9873DE76D21D}" destId="{3DEB515A-802B-E64E-90F9-D1A030DB7BF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985A2-95BE-DF43-A40B-A56C832CEC71}">
      <dsp:nvSpPr>
        <dsp:cNvPr id="0" name=""/>
        <dsp:cNvSpPr/>
      </dsp:nvSpPr>
      <dsp:spPr>
        <a:xfrm>
          <a:off x="4968861" y="1810940"/>
          <a:ext cx="2533536" cy="221337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Executive</a:t>
          </a:r>
        </a:p>
      </dsp:txBody>
      <dsp:txXfrm>
        <a:off x="5454286" y="2329412"/>
        <a:ext cx="1562686" cy="1137719"/>
      </dsp:txXfrm>
    </dsp:sp>
    <dsp:sp modelId="{9240CD5C-1BF5-C04B-B593-D37F44F84CBD}">
      <dsp:nvSpPr>
        <dsp:cNvPr id="0" name=""/>
        <dsp:cNvSpPr/>
      </dsp:nvSpPr>
      <dsp:spPr>
        <a:xfrm>
          <a:off x="3841163" y="1287780"/>
          <a:ext cx="1609725" cy="160972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Legislative</a:t>
          </a:r>
        </a:p>
      </dsp:txBody>
      <dsp:txXfrm>
        <a:off x="4246416" y="1695482"/>
        <a:ext cx="799219" cy="794321"/>
      </dsp:txXfrm>
    </dsp:sp>
    <dsp:sp modelId="{FF7C643F-0681-0245-B3C8-B5E56C7B8E00}">
      <dsp:nvSpPr>
        <dsp:cNvPr id="0" name=""/>
        <dsp:cNvSpPr/>
      </dsp:nvSpPr>
      <dsp:spPr>
        <a:xfrm rot="20700000">
          <a:off x="4742773" y="177234"/>
          <a:ext cx="1577202" cy="157720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noProof="0" dirty="0"/>
            <a:t>Judiciary</a:t>
          </a:r>
        </a:p>
      </dsp:txBody>
      <dsp:txXfrm rot="-20700000">
        <a:off x="5088700" y="523160"/>
        <a:ext cx="885348" cy="885348"/>
      </dsp:txXfrm>
    </dsp:sp>
    <dsp:sp modelId="{2C7295BD-3F36-8843-B7DF-C98E08FC6F3B}">
      <dsp:nvSpPr>
        <dsp:cNvPr id="0" name=""/>
        <dsp:cNvSpPr/>
      </dsp:nvSpPr>
      <dsp:spPr>
        <a:xfrm>
          <a:off x="4956895" y="1478000"/>
          <a:ext cx="2833116" cy="2833116"/>
        </a:xfrm>
        <a:prstGeom prst="circularArrow">
          <a:avLst>
            <a:gd name="adj1" fmla="val 4688"/>
            <a:gd name="adj2" fmla="val 299029"/>
            <a:gd name="adj3" fmla="val 2512085"/>
            <a:gd name="adj4" fmla="val 1587009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796EF-298D-2D4C-910F-B7C1DE789FE3}">
      <dsp:nvSpPr>
        <dsp:cNvPr id="0" name=""/>
        <dsp:cNvSpPr/>
      </dsp:nvSpPr>
      <dsp:spPr>
        <a:xfrm>
          <a:off x="3556083" y="932338"/>
          <a:ext cx="2058436" cy="20584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EE015-C64F-2C4C-8D73-3C5ED8EC62F8}">
      <dsp:nvSpPr>
        <dsp:cNvPr id="0" name=""/>
        <dsp:cNvSpPr/>
      </dsp:nvSpPr>
      <dsp:spPr>
        <a:xfrm>
          <a:off x="4377950" y="-167503"/>
          <a:ext cx="2219408" cy="221940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ECCE7E-30D7-D64B-A0E5-6AAD34175FB4}">
      <dsp:nvSpPr>
        <dsp:cNvPr id="0" name=""/>
        <dsp:cNvSpPr/>
      </dsp:nvSpPr>
      <dsp:spPr>
        <a:xfrm>
          <a:off x="3291682" y="0"/>
          <a:ext cx="4160837" cy="416083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07C46-86AB-094E-BFB4-31A78D42721B}">
      <dsp:nvSpPr>
        <dsp:cNvPr id="0" name=""/>
        <dsp:cNvSpPr/>
      </dsp:nvSpPr>
      <dsp:spPr>
        <a:xfrm>
          <a:off x="3562136" y="270454"/>
          <a:ext cx="1664334" cy="1664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 err="1"/>
            <a:t>Foreign</a:t>
          </a:r>
          <a:r>
            <a:rPr lang="de-DE" sz="2000" kern="1200" dirty="0"/>
            <a:t> Office</a:t>
          </a:r>
        </a:p>
      </dsp:txBody>
      <dsp:txXfrm>
        <a:off x="3643382" y="351700"/>
        <a:ext cx="1501842" cy="1501842"/>
      </dsp:txXfrm>
    </dsp:sp>
    <dsp:sp modelId="{97A901D3-D6DE-1845-9EFE-9D07743F2490}">
      <dsp:nvSpPr>
        <dsp:cNvPr id="0" name=""/>
        <dsp:cNvSpPr/>
      </dsp:nvSpPr>
      <dsp:spPr>
        <a:xfrm>
          <a:off x="5517730" y="270454"/>
          <a:ext cx="1664334" cy="1664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Defense</a:t>
          </a:r>
        </a:p>
      </dsp:txBody>
      <dsp:txXfrm>
        <a:off x="5598976" y="351700"/>
        <a:ext cx="1501842" cy="1501842"/>
      </dsp:txXfrm>
    </dsp:sp>
    <dsp:sp modelId="{E69BF6D8-9852-D744-95B4-FF2654A7D276}">
      <dsp:nvSpPr>
        <dsp:cNvPr id="0" name=""/>
        <dsp:cNvSpPr/>
      </dsp:nvSpPr>
      <dsp:spPr>
        <a:xfrm>
          <a:off x="3562136" y="2226047"/>
          <a:ext cx="1664334" cy="1664334"/>
        </a:xfrm>
        <a:prstGeom prst="round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 err="1"/>
            <a:t>Chancellery</a:t>
          </a:r>
          <a:endParaRPr lang="de-DE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3600" kern="1200" dirty="0"/>
        </a:p>
      </dsp:txBody>
      <dsp:txXfrm>
        <a:off x="3643382" y="2307293"/>
        <a:ext cx="1501842" cy="1501842"/>
      </dsp:txXfrm>
    </dsp:sp>
    <dsp:sp modelId="{3DEB515A-802B-E64E-90F9-D1A030DB7BFE}">
      <dsp:nvSpPr>
        <dsp:cNvPr id="0" name=""/>
        <dsp:cNvSpPr/>
      </dsp:nvSpPr>
      <dsp:spPr>
        <a:xfrm>
          <a:off x="5507960" y="2226047"/>
          <a:ext cx="1683874" cy="1664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de-DE" sz="1600" kern="1200" dirty="0"/>
          </a:br>
          <a:r>
            <a:rPr lang="de-DE" sz="1600" kern="1200" dirty="0"/>
            <a:t>Development </a:t>
          </a:r>
          <a:r>
            <a:rPr lang="de-DE" sz="1600" kern="1200" dirty="0" err="1"/>
            <a:t>and</a:t>
          </a:r>
          <a:r>
            <a:rPr lang="de-DE" sz="1600" kern="1200" dirty="0"/>
            <a:t> </a:t>
          </a:r>
          <a:r>
            <a:rPr lang="de-DE" sz="1600" kern="1200" dirty="0" err="1"/>
            <a:t>Economic</a:t>
          </a:r>
          <a:r>
            <a:rPr lang="de-DE" sz="1600" kern="1200" dirty="0"/>
            <a:t> </a:t>
          </a:r>
          <a:r>
            <a:rPr lang="de-DE" sz="1600" kern="1200" dirty="0" err="1"/>
            <a:t>Cooperation</a:t>
          </a:r>
          <a:endParaRPr lang="de-DE" sz="1600" kern="1200" dirty="0"/>
        </a:p>
      </dsp:txBody>
      <dsp:txXfrm>
        <a:off x="5589206" y="2307293"/>
        <a:ext cx="1521382" cy="1501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79843-169E-2642-8670-3DE49E250038}" type="datetimeFigureOut">
              <a:rPr lang="de-DE" smtClean="0"/>
              <a:t>16.09.2022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C61FF-8BF5-9949-84B0-C9D701D0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48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s7ZFbAJ2UU?feature=oemb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VVX0lHZ8JE?feature=oembe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CF18B-2BED-8143-B4F6-96062CAF18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Making foreign policy decisions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165E82-835D-234B-934C-7009C4546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7514" y="4022750"/>
            <a:ext cx="5004486" cy="13161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Hertie School of Governance</a:t>
            </a:r>
            <a:br>
              <a:rPr lang="en-US" dirty="0"/>
            </a:br>
            <a:r>
              <a:rPr lang="en-US" dirty="0"/>
              <a:t>“Trends of German Foreign Policy“</a:t>
            </a:r>
            <a:br>
              <a:rPr lang="en-US" dirty="0"/>
            </a:br>
            <a:r>
              <a:rPr lang="en-US" dirty="0"/>
              <a:t>September 17, 2022</a:t>
            </a:r>
          </a:p>
        </p:txBody>
      </p:sp>
    </p:spTree>
    <p:extLst>
      <p:ext uri="{BB962C8B-B14F-4D97-AF65-F5344CB8AC3E}">
        <p14:creationId xmlns:p14="http://schemas.microsoft.com/office/powerpoint/2010/main" val="32254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70DF35-540F-7C4E-BFE7-E42FDBF4B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Principle II: “</a:t>
            </a:r>
            <a:r>
              <a:rPr lang="en-US" b="1" dirty="0" err="1"/>
              <a:t>Richtlinienkompetenz</a:t>
            </a:r>
            <a:r>
              <a:rPr lang="en-US" b="1" dirty="0"/>
              <a:t>” </a:t>
            </a:r>
            <a:endParaRPr lang="en-US" dirty="0">
              <a:sym typeface="Wingdings" pitchFamily="2" charset="2"/>
            </a:endParaRP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Article 65 Basic Law: “The Federal Chancellor shall determine and be responsible for the general guidelines of policy.” 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Although being enshrined in the Constitution, the “</a:t>
            </a:r>
            <a:r>
              <a:rPr lang="en-US" dirty="0" err="1">
                <a:sym typeface="Wingdings" pitchFamily="2" charset="2"/>
              </a:rPr>
              <a:t>Richtlinienkompetenz</a:t>
            </a:r>
            <a:r>
              <a:rPr lang="en-US" dirty="0">
                <a:sym typeface="Wingdings" pitchFamily="2" charset="2"/>
              </a:rPr>
              <a:t>” solely rests upon political legitimacy and the balance of power within the executive.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Chancellor Merkel preferred “silent </a:t>
            </a:r>
            <a:r>
              <a:rPr lang="en-US" dirty="0" err="1">
                <a:sym typeface="Wingdings" pitchFamily="2" charset="2"/>
              </a:rPr>
              <a:t>Richtlinien</a:t>
            </a:r>
            <a:r>
              <a:rPr lang="en-US" dirty="0">
                <a:sym typeface="Wingdings" pitchFamily="2" charset="2"/>
              </a:rPr>
              <a:t>-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    </a:t>
            </a:r>
            <a:r>
              <a:rPr lang="en-US" dirty="0" err="1">
                <a:sym typeface="Wingdings" pitchFamily="2" charset="2"/>
              </a:rPr>
              <a:t>kompetenz</a:t>
            </a:r>
            <a:r>
              <a:rPr lang="en-US" dirty="0">
                <a:sym typeface="Wingdings" pitchFamily="2" charset="2"/>
              </a:rPr>
              <a:t>” (e.g. </a:t>
            </a:r>
            <a:r>
              <a:rPr lang="en-US" dirty="0" err="1">
                <a:sym typeface="Wingdings" pitchFamily="2" charset="2"/>
              </a:rPr>
              <a:t>Nawalny</a:t>
            </a:r>
            <a:r>
              <a:rPr lang="en-US" dirty="0">
                <a:sym typeface="Wingdings" pitchFamily="2" charset="2"/>
              </a:rPr>
              <a:t> case)</a:t>
            </a:r>
          </a:p>
          <a:p>
            <a:pPr lvl="1">
              <a:buFont typeface="Wingdings" pitchFamily="2" charset="2"/>
              <a:buChar char="à"/>
            </a:pPr>
            <a:endParaRPr lang="en-US" dirty="0">
              <a:sym typeface="Wingdings" pitchFamily="2" charset="2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C1E5FDF-5446-DC48-A9D1-CC69A126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II</a:t>
            </a:r>
          </a:p>
        </p:txBody>
      </p:sp>
      <p:pic>
        <p:nvPicPr>
          <p:cNvPr id="6" name="Onlinemedien 5" descr="Any Man Who Must Say “I Am the King” Is No True King">
            <a:hlinkClick r:id="" action="ppaction://media"/>
            <a:extLst>
              <a:ext uri="{FF2B5EF4-FFF2-40B4-BE49-F238E27FC236}">
                <a16:creationId xmlns:a16="http://schemas.microsoft.com/office/drawing/2014/main" id="{14678761-2982-A84A-83CC-6E1B7466992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06827" y="3920317"/>
            <a:ext cx="4674461" cy="264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5BA67-9651-574F-865E-D60391A4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III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D2CB57-97C8-DB43-926E-2A8BFD7ED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Principle III: “</a:t>
            </a:r>
            <a:r>
              <a:rPr lang="en-US" b="1" dirty="0" err="1"/>
              <a:t>Ressortprinzip</a:t>
            </a:r>
            <a:r>
              <a:rPr lang="en-US" b="1" dirty="0"/>
              <a:t>”</a:t>
            </a:r>
          </a:p>
          <a:p>
            <a:r>
              <a:rPr lang="en-US" dirty="0">
                <a:sym typeface="Wingdings" pitchFamily="2" charset="2"/>
              </a:rPr>
              <a:t>Article 65 Basic Law: “The Federal Chancellor shall determine and be responsible for the general guidelines of policy. Within these limits each Federal Minister shall conduct the affairs of his department </a:t>
            </a:r>
            <a:r>
              <a:rPr lang="en-US" b="1" dirty="0">
                <a:sym typeface="Wingdings" pitchFamily="2" charset="2"/>
              </a:rPr>
              <a:t>independently and on his own responsibility</a:t>
            </a:r>
            <a:r>
              <a:rPr lang="en-US" dirty="0">
                <a:sym typeface="Wingdings" pitchFamily="2" charset="2"/>
              </a:rPr>
              <a:t>.” </a:t>
            </a:r>
          </a:p>
          <a:p>
            <a:pPr lvl="1">
              <a:buFont typeface="Wingdings" pitchFamily="2" charset="2"/>
              <a:buChar char="à"/>
            </a:pPr>
            <a:r>
              <a:rPr lang="en-US" sz="2200" dirty="0"/>
              <a:t>Two diverging trends:</a:t>
            </a:r>
            <a:endParaRPr lang="en-US" sz="2200" dirty="0">
              <a:sym typeface="Wingdings" pitchFamily="2" charset="2"/>
            </a:endParaRPr>
          </a:p>
          <a:p>
            <a:pPr lvl="2">
              <a:buFont typeface="Wingdings" pitchFamily="2" charset="2"/>
              <a:buChar char="à"/>
            </a:pPr>
            <a:r>
              <a:rPr lang="en-US" sz="2200" dirty="0">
                <a:sym typeface="Wingdings" pitchFamily="2" charset="2"/>
              </a:rPr>
              <a:t>Decentralization. The buck does </a:t>
            </a:r>
            <a:r>
              <a:rPr lang="en-US" sz="2200" u="sng" dirty="0">
                <a:sym typeface="Wingdings" pitchFamily="2" charset="2"/>
              </a:rPr>
              <a:t>not</a:t>
            </a:r>
            <a:r>
              <a:rPr lang="en-US" sz="2200" dirty="0">
                <a:sym typeface="Wingdings" pitchFamily="2" charset="2"/>
              </a:rPr>
              <a:t> stop in the Chancellery. Question: Should the government headquarter really bear responsibility for intelligence oversight? </a:t>
            </a:r>
          </a:p>
          <a:p>
            <a:pPr lvl="2">
              <a:buFont typeface="Wingdings" pitchFamily="2" charset="2"/>
              <a:buChar char="à"/>
            </a:pPr>
            <a:r>
              <a:rPr lang="en-US" sz="2200" dirty="0">
                <a:sym typeface="Wingdings" pitchFamily="2" charset="2"/>
              </a:rPr>
              <a:t>Centralization. A growing foreign policy spectrum is determined by the Chancellery (European affairs, transatlantic relations, Ukraine, for a while: Libya and Sahel, Western Balkans)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36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C23D0-CE82-1947-A693-0740F1187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16" y="764373"/>
            <a:ext cx="11233484" cy="1293028"/>
          </a:xfrm>
        </p:spPr>
        <p:txBody>
          <a:bodyPr/>
          <a:lstStyle/>
          <a:p>
            <a:r>
              <a:rPr lang="en-US" dirty="0"/>
              <a:t>Bureaucracy Chain of command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C885894-6951-854B-B553-53A0B0F8A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Minister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State Secretary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Director-General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Group Leader 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Unit Leader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Desk Officer</a:t>
            </a:r>
          </a:p>
        </p:txBody>
      </p:sp>
      <p:sp>
        <p:nvSpPr>
          <p:cNvPr id="8" name="Pfeil nach unten 7">
            <a:extLst>
              <a:ext uri="{FF2B5EF4-FFF2-40B4-BE49-F238E27FC236}">
                <a16:creationId xmlns:a16="http://schemas.microsoft.com/office/drawing/2014/main" id="{C7A16F07-00EF-5948-B55D-71347172B1A7}"/>
              </a:ext>
            </a:extLst>
          </p:cNvPr>
          <p:cNvSpPr/>
          <p:nvPr/>
        </p:nvSpPr>
        <p:spPr>
          <a:xfrm>
            <a:off x="6284136" y="2758965"/>
            <a:ext cx="45719" cy="323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feil nach unten 8">
            <a:extLst>
              <a:ext uri="{FF2B5EF4-FFF2-40B4-BE49-F238E27FC236}">
                <a16:creationId xmlns:a16="http://schemas.microsoft.com/office/drawing/2014/main" id="{4A3CCE53-90F9-9145-9785-07FD76867D7C}"/>
              </a:ext>
            </a:extLst>
          </p:cNvPr>
          <p:cNvSpPr/>
          <p:nvPr/>
        </p:nvSpPr>
        <p:spPr>
          <a:xfrm>
            <a:off x="6284136" y="3452650"/>
            <a:ext cx="45719" cy="323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feil nach unten 9">
            <a:extLst>
              <a:ext uri="{FF2B5EF4-FFF2-40B4-BE49-F238E27FC236}">
                <a16:creationId xmlns:a16="http://schemas.microsoft.com/office/drawing/2014/main" id="{0B179AB0-FF1B-DE48-B133-367B876F16DF}"/>
              </a:ext>
            </a:extLst>
          </p:cNvPr>
          <p:cNvSpPr/>
          <p:nvPr/>
        </p:nvSpPr>
        <p:spPr>
          <a:xfrm>
            <a:off x="6284135" y="4045025"/>
            <a:ext cx="45719" cy="323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feil nach unten 10">
            <a:extLst>
              <a:ext uri="{FF2B5EF4-FFF2-40B4-BE49-F238E27FC236}">
                <a16:creationId xmlns:a16="http://schemas.microsoft.com/office/drawing/2014/main" id="{3999BE78-7C37-7044-9A9F-2DC0B0167EAC}"/>
              </a:ext>
            </a:extLst>
          </p:cNvPr>
          <p:cNvSpPr/>
          <p:nvPr/>
        </p:nvSpPr>
        <p:spPr>
          <a:xfrm>
            <a:off x="6284135" y="4674070"/>
            <a:ext cx="45719" cy="323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feil nach unten 11">
            <a:extLst>
              <a:ext uri="{FF2B5EF4-FFF2-40B4-BE49-F238E27FC236}">
                <a16:creationId xmlns:a16="http://schemas.microsoft.com/office/drawing/2014/main" id="{24FDEFF1-6250-3141-90EE-2CBF6CC75A1B}"/>
              </a:ext>
            </a:extLst>
          </p:cNvPr>
          <p:cNvSpPr/>
          <p:nvPr/>
        </p:nvSpPr>
        <p:spPr>
          <a:xfrm>
            <a:off x="6261275" y="5269326"/>
            <a:ext cx="45719" cy="323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70C140A-E7CD-AB45-B191-5534282A59EF}"/>
              </a:ext>
            </a:extLst>
          </p:cNvPr>
          <p:cNvSpPr txBox="1"/>
          <p:nvPr/>
        </p:nvSpPr>
        <p:spPr>
          <a:xfrm>
            <a:off x="9018147" y="5430922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Policy Level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8CE2604-54C3-9E43-9757-5C9848D73D85}"/>
              </a:ext>
            </a:extLst>
          </p:cNvPr>
          <p:cNvSpPr txBox="1"/>
          <p:nvPr/>
        </p:nvSpPr>
        <p:spPr>
          <a:xfrm>
            <a:off x="8635831" y="3083318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Coordination level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A2F34E7-2B11-4F4F-AD78-D82218E18948}"/>
              </a:ext>
            </a:extLst>
          </p:cNvPr>
          <p:cNvSpPr txBox="1"/>
          <p:nvPr/>
        </p:nvSpPr>
        <p:spPr>
          <a:xfrm>
            <a:off x="8844222" y="2542033"/>
            <a:ext cx="183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Strategic Level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DA6331E-9153-C949-BDB6-CAD6DFBBD4AB}"/>
              </a:ext>
            </a:extLst>
          </p:cNvPr>
          <p:cNvSpPr txBox="1"/>
          <p:nvPr/>
        </p:nvSpPr>
        <p:spPr>
          <a:xfrm>
            <a:off x="8972036" y="4899994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Policy Level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18849DF8-B0FD-504A-8B84-BFE9D2DE28BE}"/>
              </a:ext>
            </a:extLst>
          </p:cNvPr>
          <p:cNvSpPr txBox="1"/>
          <p:nvPr/>
        </p:nvSpPr>
        <p:spPr>
          <a:xfrm>
            <a:off x="8667089" y="3666341"/>
            <a:ext cx="218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Operational Level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33087D2-3D45-C141-9777-6357CF1BA510}"/>
              </a:ext>
            </a:extLst>
          </p:cNvPr>
          <p:cNvSpPr txBox="1"/>
          <p:nvPr/>
        </p:nvSpPr>
        <p:spPr>
          <a:xfrm>
            <a:off x="8605373" y="4296897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Coordination Level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0FBA22E-15D3-EC4A-A8C0-B1DA1CFD5696}"/>
              </a:ext>
            </a:extLst>
          </p:cNvPr>
          <p:cNvSpPr txBox="1"/>
          <p:nvPr/>
        </p:nvSpPr>
        <p:spPr>
          <a:xfrm>
            <a:off x="1379057" y="5430922"/>
            <a:ext cx="2730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”Escalation Ladder” </a:t>
            </a:r>
          </a:p>
        </p:txBody>
      </p:sp>
      <p:sp>
        <p:nvSpPr>
          <p:cNvPr id="25" name="Pfeil nach oben 24">
            <a:extLst>
              <a:ext uri="{FF2B5EF4-FFF2-40B4-BE49-F238E27FC236}">
                <a16:creationId xmlns:a16="http://schemas.microsoft.com/office/drawing/2014/main" id="{E21AE0F3-6E51-DD4B-AB42-A7DE12281FBE}"/>
              </a:ext>
            </a:extLst>
          </p:cNvPr>
          <p:cNvSpPr/>
          <p:nvPr/>
        </p:nvSpPr>
        <p:spPr>
          <a:xfrm>
            <a:off x="2744174" y="2726699"/>
            <a:ext cx="45719" cy="2542627"/>
          </a:xfrm>
          <a:prstGeom prst="upArrow">
            <a:avLst/>
          </a:prstGeom>
          <a:ln w="825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2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medien 3" descr="What Do The Foreign Office Know? | Yes, Prime Minister | BBC Comedy Greats">
            <a:hlinkClick r:id="" action="ppaction://media"/>
            <a:extLst>
              <a:ext uri="{FF2B5EF4-FFF2-40B4-BE49-F238E27FC236}">
                <a16:creationId xmlns:a16="http://schemas.microsoft.com/office/drawing/2014/main" id="{559D93B7-6FF9-F147-A75A-5D3FFD773AC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43081" y="881149"/>
            <a:ext cx="7505837" cy="562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3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F3DE5-A7AC-FB4D-BFCC-CCFD9968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231" y="639762"/>
            <a:ext cx="8610600" cy="1293028"/>
          </a:xfrm>
        </p:spPr>
        <p:txBody>
          <a:bodyPr/>
          <a:lstStyle/>
          <a:p>
            <a:r>
              <a:rPr lang="en-US" dirty="0"/>
              <a:t>Government IV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B4FDB08F-97C0-024A-AA19-1D0B62BE5C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570812"/>
              </p:ext>
            </p:extLst>
          </p:nvPr>
        </p:nvGraphicFramePr>
        <p:xfrm>
          <a:off x="-2971802" y="2057401"/>
          <a:ext cx="10744202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871696DA-2669-DD43-A5A9-E5CAE03B436D}"/>
              </a:ext>
            </a:extLst>
          </p:cNvPr>
          <p:cNvSpPr txBox="1"/>
          <p:nvPr/>
        </p:nvSpPr>
        <p:spPr>
          <a:xfrm>
            <a:off x="6180327" y="2833315"/>
            <a:ext cx="4893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Lead management ministry decides on </a:t>
            </a:r>
          </a:p>
          <a:p>
            <a:pPr algn="ctr"/>
            <a:r>
              <a:rPr lang="en-US" b="1" dirty="0"/>
              <a:t>who should be </a:t>
            </a:r>
            <a:br>
              <a:rPr lang="en-US" b="1" dirty="0"/>
            </a:br>
            <a:r>
              <a:rPr lang="en-US" b="1" dirty="0"/>
              <a:t>involved when and to what extent. 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E92844C-AC0E-7044-8025-D4EFFEEE5B41}"/>
              </a:ext>
            </a:extLst>
          </p:cNvPr>
          <p:cNvSpPr txBox="1"/>
          <p:nvPr/>
        </p:nvSpPr>
        <p:spPr>
          <a:xfrm>
            <a:off x="5911927" y="2082810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The lead ministry formulates a draft policy decision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E4C8758-7AA7-D044-BF56-C2F307A8328E}"/>
              </a:ext>
            </a:extLst>
          </p:cNvPr>
          <p:cNvSpPr txBox="1"/>
          <p:nvPr/>
        </p:nvSpPr>
        <p:spPr>
          <a:xfrm>
            <a:off x="6180327" y="4137818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If necessary: Issue is “escalated” up the ladder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AD6AFCE-F225-1E4F-81F9-5A64E4A30D8C}"/>
              </a:ext>
            </a:extLst>
          </p:cNvPr>
          <p:cNvSpPr txBox="1"/>
          <p:nvPr/>
        </p:nvSpPr>
        <p:spPr>
          <a:xfrm rot="16200000">
            <a:off x="2165050" y="3483999"/>
            <a:ext cx="637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Accelerators: time constraints, work spirit, policy quality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C438A2D-2A34-F749-9923-54E59E47F44B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8830354" y="2452142"/>
            <a:ext cx="0" cy="381173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5F7041B0-02CB-C84C-A5B4-E136CD39C4C5}"/>
              </a:ext>
            </a:extLst>
          </p:cNvPr>
          <p:cNvCxnSpPr>
            <a:cxnSpLocks/>
          </p:cNvCxnSpPr>
          <p:nvPr/>
        </p:nvCxnSpPr>
        <p:spPr>
          <a:xfrm>
            <a:off x="8850930" y="3756645"/>
            <a:ext cx="0" cy="381173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F82317E4-B375-A44C-8E53-50FE133639A5}"/>
              </a:ext>
            </a:extLst>
          </p:cNvPr>
          <p:cNvCxnSpPr>
            <a:cxnSpLocks/>
          </p:cNvCxnSpPr>
          <p:nvPr/>
        </p:nvCxnSpPr>
        <p:spPr>
          <a:xfrm>
            <a:off x="8830354" y="4507150"/>
            <a:ext cx="0" cy="381173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D92C5F83-4ABB-3A41-B14E-EC1ECCBA0922}"/>
              </a:ext>
            </a:extLst>
          </p:cNvPr>
          <p:cNvSpPr txBox="1"/>
          <p:nvPr/>
        </p:nvSpPr>
        <p:spPr>
          <a:xfrm>
            <a:off x="6432915" y="5009477"/>
            <a:ext cx="4794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“Loop of Reconcilement” until consensus </a:t>
            </a:r>
            <a:br>
              <a:rPr lang="en-US" b="1" dirty="0"/>
            </a:br>
            <a:r>
              <a:rPr lang="en-US" b="1" dirty="0"/>
              <a:t>has been found</a:t>
            </a:r>
          </a:p>
        </p:txBody>
      </p:sp>
    </p:spTree>
    <p:extLst>
      <p:ext uri="{BB962C8B-B14F-4D97-AF65-F5344CB8AC3E}">
        <p14:creationId xmlns:p14="http://schemas.microsoft.com/office/powerpoint/2010/main" val="613619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C4C9D-3901-8949-AF61-121823139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502" y="764373"/>
            <a:ext cx="9970698" cy="1293028"/>
          </a:xfrm>
        </p:spPr>
        <p:txBody>
          <a:bodyPr/>
          <a:lstStyle/>
          <a:p>
            <a:r>
              <a:rPr lang="de-DE" dirty="0" err="1"/>
              <a:t>Judiciary</a:t>
            </a:r>
            <a:r>
              <a:rPr lang="de-DE" dirty="0"/>
              <a:t>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D47636-7520-7E4D-A465-18B26493C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Supreme Court follows a dual-track approach: </a:t>
            </a:r>
          </a:p>
          <a:p>
            <a:pPr lvl="1"/>
            <a:r>
              <a:rPr lang="en-US" sz="2200" b="1" dirty="0"/>
              <a:t>Empowering the Legislative </a:t>
            </a:r>
            <a:r>
              <a:rPr lang="en-US" sz="2200" dirty="0"/>
              <a:t>as the gatekeeper for military means</a:t>
            </a:r>
          </a:p>
          <a:p>
            <a:pPr lvl="1"/>
            <a:r>
              <a:rPr lang="en-US" sz="2200" dirty="0"/>
              <a:t>Providing the </a:t>
            </a:r>
            <a:r>
              <a:rPr lang="en-US" sz="2200" b="1" dirty="0"/>
              <a:t>Executive  with sufficient leeway </a:t>
            </a:r>
            <a:r>
              <a:rPr lang="en-US" sz="2200" dirty="0"/>
              <a:t>to carry out its foreign policy objectives (Flick ruling 1984)</a:t>
            </a:r>
          </a:p>
          <a:p>
            <a:pPr marL="457200" lvl="1" indent="0">
              <a:buNone/>
            </a:pPr>
            <a:r>
              <a:rPr lang="en-US" sz="2200" dirty="0">
                <a:sym typeface="Wingdings" pitchFamily="2" charset="2"/>
              </a:rPr>
              <a:t></a:t>
            </a:r>
            <a:r>
              <a:rPr lang="en-US" sz="2200" dirty="0"/>
              <a:t> Supreme Court as “power broker” between Executive and Legislative</a:t>
            </a:r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dirty="0"/>
              <a:t>Increasing actorness and law diplomacy</a:t>
            </a:r>
          </a:p>
          <a:p>
            <a:r>
              <a:rPr lang="en-US" dirty="0"/>
              <a:t>Growing challenge: Progress of European integration while preserving the core of national sovereignty and thus statehood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6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55CDE-3C0C-824E-AE27-FFAFB487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64373"/>
            <a:ext cx="10591800" cy="1293028"/>
          </a:xfrm>
        </p:spPr>
        <p:txBody>
          <a:bodyPr/>
          <a:lstStyle/>
          <a:p>
            <a:r>
              <a:rPr lang="en-US" dirty="0"/>
              <a:t>Case Study: guidelines </a:t>
            </a:r>
            <a:r>
              <a:rPr lang="en-US" dirty="0" err="1"/>
              <a:t>indo</a:t>
            </a:r>
            <a:r>
              <a:rPr lang="en-US" dirty="0"/>
              <a:t>-pacific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0338DC-41DD-B44A-B4EE-4CDC5663E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Office comes up with the idea that we need a strategy on the Indo-Pacific: </a:t>
            </a:r>
          </a:p>
          <a:p>
            <a:pPr lvl="1"/>
            <a:r>
              <a:rPr lang="en-US" dirty="0"/>
              <a:t>Strategic epicenter of the 21</a:t>
            </a:r>
            <a:r>
              <a:rPr lang="en-US" baseline="30000" dirty="0"/>
              <a:t>st</a:t>
            </a:r>
            <a:r>
              <a:rPr lang="en-US" dirty="0"/>
              <a:t> century</a:t>
            </a:r>
          </a:p>
          <a:p>
            <a:pPr lvl="1"/>
            <a:r>
              <a:rPr lang="en-US" dirty="0"/>
              <a:t>Significant importance for international security (SCS, Taiwan, etc.)</a:t>
            </a:r>
          </a:p>
          <a:p>
            <a:pPr lvl="1"/>
            <a:r>
              <a:rPr lang="en-US" dirty="0"/>
              <a:t>Significant economic interests (Strait of Malacca, etc.)</a:t>
            </a:r>
          </a:p>
          <a:p>
            <a:r>
              <a:rPr lang="en-US" dirty="0"/>
              <a:t>Foreign Office forms an inner-ministerial working group to brainstorm ideas for a “White Book”:</a:t>
            </a:r>
          </a:p>
          <a:p>
            <a:pPr lvl="1"/>
            <a:r>
              <a:rPr lang="en-US" dirty="0"/>
              <a:t>Talks with NGOs, scholars and pundits</a:t>
            </a:r>
          </a:p>
          <a:p>
            <a:pPr lvl="1"/>
            <a:r>
              <a:rPr lang="en-US" dirty="0"/>
              <a:t>Talks with Parliament</a:t>
            </a:r>
          </a:p>
          <a:p>
            <a:pPr lvl="1"/>
            <a:r>
              <a:rPr lang="en-US" dirty="0"/>
              <a:t>Talks with strategic partners (EU, USA, Japan, etc.)</a:t>
            </a:r>
          </a:p>
          <a:p>
            <a:pPr lvl="1"/>
            <a:r>
              <a:rPr lang="en-US" dirty="0"/>
              <a:t>Parallel: Other Ministries inform their leadership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2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55CDE-3C0C-824E-AE27-FFAFB487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7" y="764373"/>
            <a:ext cx="11012424" cy="1293028"/>
          </a:xfrm>
        </p:spPr>
        <p:txBody>
          <a:bodyPr/>
          <a:lstStyle/>
          <a:p>
            <a:r>
              <a:rPr lang="en-US" dirty="0"/>
              <a:t>Case Study: guidelines </a:t>
            </a:r>
            <a:r>
              <a:rPr lang="en-US" dirty="0" err="1"/>
              <a:t>indo</a:t>
            </a:r>
            <a:r>
              <a:rPr lang="en-US" dirty="0"/>
              <a:t>-pacific II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0338DC-41DD-B44A-B4EE-4CDC5663E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Foreign Office presents a first draft to all concerned ministries</a:t>
            </a:r>
          </a:p>
          <a:p>
            <a:pPr lvl="1"/>
            <a:r>
              <a:rPr lang="en-US" dirty="0"/>
              <a:t>Complex ”formation of will” starts within the concerned ministries. </a:t>
            </a:r>
          </a:p>
          <a:p>
            <a:pPr lvl="1"/>
            <a:r>
              <a:rPr lang="en-US" dirty="0"/>
              <a:t>First round of feedback: usually up the ladder to “group leader” level</a:t>
            </a:r>
          </a:p>
          <a:p>
            <a:r>
              <a:rPr lang="en-US" dirty="0"/>
              <a:t>Foreign Office seeks to reconcile positions, offers compromise language, tries to defend its “core interests” (e.g. strong language on human rights)</a:t>
            </a:r>
          </a:p>
          <a:p>
            <a:pPr lvl="1"/>
            <a:r>
              <a:rPr lang="en-US" dirty="0"/>
              <a:t>Second round of formation of will within the concerned ministries, talks are ”kicked up the ladder” 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After final compromise has been reached: Cabinet approves the “White Book”</a:t>
            </a:r>
          </a:p>
          <a:p>
            <a:r>
              <a:rPr lang="en-US" dirty="0"/>
              <a:t>Parliament comments the “White Book” in hearings and plenary debate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8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3C305-F95E-0E42-8A16-D73111BD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status quo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8EA141-9D0B-3640-9852-92D8002C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Afghanistan withdrawal has fueled debate whether Germany´s foreign policy decision-making process is adequately suited to handle high-stakes, high-intensity challenges. </a:t>
            </a:r>
          </a:p>
          <a:p>
            <a:pPr lvl="1">
              <a:buFont typeface="Wingdings" pitchFamily="2" charset="2"/>
              <a:buChar char="à"/>
            </a:pPr>
            <a:r>
              <a:rPr lang="en-US" sz="2200" dirty="0"/>
              <a:t>National Security Council?</a:t>
            </a:r>
          </a:p>
          <a:p>
            <a:r>
              <a:rPr lang="en-US" dirty="0"/>
              <a:t>Low level of influence by Parliament increasingly raises eye-brows. Should the desk officer have more influence on Germany´s role in the world than an elected representative?</a:t>
            </a:r>
          </a:p>
        </p:txBody>
      </p:sp>
    </p:spTree>
    <p:extLst>
      <p:ext uri="{BB962C8B-B14F-4D97-AF65-F5344CB8AC3E}">
        <p14:creationId xmlns:p14="http://schemas.microsoft.com/office/powerpoint/2010/main" val="425093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21172-653C-2B42-B1DF-2F886EB8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7CB44F-BE2C-CF46-B11F-7D0287F2F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5319"/>
            <a:ext cx="10820400" cy="5795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I. Legislative: </a:t>
            </a:r>
          </a:p>
          <a:p>
            <a:pPr lvl="1"/>
            <a:r>
              <a:rPr lang="en-US" sz="2200" dirty="0"/>
              <a:t>Exclusive competence to mandate Bundeswehr operations abroad </a:t>
            </a:r>
          </a:p>
          <a:p>
            <a:pPr lvl="1"/>
            <a:r>
              <a:rPr lang="en-US" sz="2200" dirty="0"/>
              <a:t>Comparably tight control of budget, even after it has been formally passed</a:t>
            </a:r>
          </a:p>
          <a:p>
            <a:pPr lvl="1"/>
            <a:r>
              <a:rPr lang="en-US" sz="2200" dirty="0"/>
              <a:t>Comparably low control of both strategic decisions and day-to-day policy 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II. Executive:</a:t>
            </a:r>
          </a:p>
          <a:p>
            <a:pPr lvl="1"/>
            <a:r>
              <a:rPr lang="en-US" sz="2200" dirty="0"/>
              <a:t>Enjoys great leeway in executing foreign policy </a:t>
            </a:r>
          </a:p>
          <a:p>
            <a:pPr lvl="1"/>
            <a:r>
              <a:rPr lang="en-US" sz="2200" dirty="0"/>
              <a:t>Extensive scope of „core area of executive self-responsibility“</a:t>
            </a:r>
            <a:br>
              <a:rPr lang="en-US" sz="2200" dirty="0"/>
            </a:br>
            <a:endParaRPr lang="en-US" sz="2200" dirty="0"/>
          </a:p>
          <a:p>
            <a:pPr marL="0" indent="0">
              <a:buNone/>
            </a:pPr>
            <a:r>
              <a:rPr lang="en-US" b="1" dirty="0"/>
              <a:t>III. Judiciary: </a:t>
            </a:r>
          </a:p>
          <a:p>
            <a:pPr lvl="1"/>
            <a:r>
              <a:rPr lang="en-US" sz="2200" dirty="0"/>
              <a:t>Serves as power broker </a:t>
            </a:r>
          </a:p>
          <a:p>
            <a:pPr lvl="1"/>
            <a:r>
              <a:rPr lang="en-US" sz="2200" dirty="0"/>
              <a:t>Increasing Actorness“(“Law Diplomacy“ 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	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D2D5D24-C6F2-0D4B-A03C-15FC0FFCFC14}"/>
              </a:ext>
            </a:extLst>
          </p:cNvPr>
          <p:cNvSpPr txBox="1"/>
          <p:nvPr/>
        </p:nvSpPr>
        <p:spPr>
          <a:xfrm>
            <a:off x="7815263" y="47434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757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E7CAFA8-24D3-E34B-9FD4-812196304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122305"/>
              </p:ext>
            </p:extLst>
          </p:nvPr>
        </p:nvGraphicFramePr>
        <p:xfrm>
          <a:off x="403167" y="1416843"/>
          <a:ext cx="10820400" cy="40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AFF59615-8F6E-874E-83AD-0E41F7EE8F55}"/>
              </a:ext>
            </a:extLst>
          </p:cNvPr>
          <p:cNvSpPr txBox="1"/>
          <p:nvPr/>
        </p:nvSpPr>
        <p:spPr>
          <a:xfrm>
            <a:off x="968433" y="2884857"/>
            <a:ext cx="1048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NGOs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2E54380-B3E4-C844-B4D6-B5CDF33ABF1C}"/>
              </a:ext>
            </a:extLst>
          </p:cNvPr>
          <p:cNvSpPr txBox="1"/>
          <p:nvPr/>
        </p:nvSpPr>
        <p:spPr>
          <a:xfrm>
            <a:off x="968433" y="3419146"/>
            <a:ext cx="24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Supranational Level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42A7086-5757-9C49-9EA8-CBA7A5882334}"/>
              </a:ext>
            </a:extLst>
          </p:cNvPr>
          <p:cNvSpPr txBox="1"/>
          <p:nvPr/>
        </p:nvSpPr>
        <p:spPr>
          <a:xfrm>
            <a:off x="968433" y="3981516"/>
            <a:ext cx="2834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(Political) Science</a:t>
            </a:r>
          </a:p>
        </p:txBody>
      </p:sp>
      <p:sp>
        <p:nvSpPr>
          <p:cNvPr id="9" name="Geschweifte Klammer links/rechts 8">
            <a:extLst>
              <a:ext uri="{FF2B5EF4-FFF2-40B4-BE49-F238E27FC236}">
                <a16:creationId xmlns:a16="http://schemas.microsoft.com/office/drawing/2014/main" id="{2E72ABE0-EAB1-734F-AF8F-2721CC0069CA}"/>
              </a:ext>
            </a:extLst>
          </p:cNvPr>
          <p:cNvSpPr/>
          <p:nvPr/>
        </p:nvSpPr>
        <p:spPr>
          <a:xfrm>
            <a:off x="3442692" y="1132764"/>
            <a:ext cx="5373762" cy="5254388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09AC8FF-083D-204C-92CE-62692A4D71E0}"/>
              </a:ext>
            </a:extLst>
          </p:cNvPr>
          <p:cNvSpPr txBox="1"/>
          <p:nvPr/>
        </p:nvSpPr>
        <p:spPr>
          <a:xfrm>
            <a:off x="9138439" y="2884857"/>
            <a:ext cx="1461737" cy="371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Media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D049A46-0A82-0245-993D-DCFC8D24D382}"/>
              </a:ext>
            </a:extLst>
          </p:cNvPr>
          <p:cNvSpPr txBox="1"/>
          <p:nvPr/>
        </p:nvSpPr>
        <p:spPr>
          <a:xfrm>
            <a:off x="9138438" y="3416022"/>
            <a:ext cx="1461737" cy="371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Citizenry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84E6E77-B45A-3E44-930D-DCC6C47502BE}"/>
              </a:ext>
            </a:extLst>
          </p:cNvPr>
          <p:cNvSpPr txBox="1"/>
          <p:nvPr/>
        </p:nvSpPr>
        <p:spPr>
          <a:xfrm>
            <a:off x="9103083" y="3947187"/>
            <a:ext cx="2681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Global Economy</a:t>
            </a:r>
          </a:p>
        </p:txBody>
      </p:sp>
    </p:spTree>
    <p:extLst>
      <p:ext uri="{BB962C8B-B14F-4D97-AF65-F5344CB8AC3E}">
        <p14:creationId xmlns:p14="http://schemas.microsoft.com/office/powerpoint/2010/main" val="381684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A921E-96E5-8148-B825-995F9EF52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q&amp;a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7E3712-67F1-3044-82F4-E97135220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 am looking forward to any questions or comments that you may have. </a:t>
            </a:r>
          </a:p>
        </p:txBody>
      </p:sp>
      <p:pic>
        <p:nvPicPr>
          <p:cNvPr id="5" name="Grafik 4" descr="Ein Bild, das Person, orange, Streichinstrument enthält.&#10;&#10;Automatisch generierte Beschreibung">
            <a:extLst>
              <a:ext uri="{FF2B5EF4-FFF2-40B4-BE49-F238E27FC236}">
                <a16:creationId xmlns:a16="http://schemas.microsoft.com/office/drawing/2014/main" id="{1CEACD16-7A10-A140-9DA9-06BE3063A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38" y="2842983"/>
            <a:ext cx="5274442" cy="351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4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60924-EE05-7F49-972E-DC976FAF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263" y="764373"/>
            <a:ext cx="9500937" cy="1293028"/>
          </a:xfrm>
        </p:spPr>
        <p:txBody>
          <a:bodyPr/>
          <a:lstStyle/>
          <a:p>
            <a:r>
              <a:rPr lang="en-US"/>
              <a:t>Parliament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1A14FC-EBFF-5744-8617-96089D01B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Parliament is concerned with three aspects of the foreign policy process:</a:t>
            </a:r>
          </a:p>
          <a:p>
            <a:pPr lvl="1"/>
            <a:r>
              <a:rPr lang="en-US" b="1" dirty="0"/>
              <a:t>Shedding light on Government policy:</a:t>
            </a:r>
          </a:p>
          <a:p>
            <a:pPr marL="914400" lvl="2" indent="0">
              <a:buNone/>
            </a:pP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Hearings, plenary debates and resolutions</a:t>
            </a:r>
          </a:p>
          <a:p>
            <a:pPr marL="914400" lvl="2" indent="0">
              <a:buNone/>
            </a:pP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In extraordinary cases: Parliamentary Enquiry Committee</a:t>
            </a:r>
          </a:p>
          <a:p>
            <a:pPr lvl="1"/>
            <a:r>
              <a:rPr lang="en-US" b="1" dirty="0"/>
              <a:t>Mandating military deployment:</a:t>
            </a:r>
          </a:p>
          <a:p>
            <a:pPr lvl="2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Exclusive right of parliament, as enshrined in the “</a:t>
            </a:r>
            <a:r>
              <a:rPr lang="en-US" dirty="0" err="1">
                <a:sym typeface="Wingdings" pitchFamily="2" charset="2"/>
              </a:rPr>
              <a:t>Parlamentsbeteiligungsgesetz</a:t>
            </a:r>
            <a:r>
              <a:rPr lang="en-US" dirty="0">
                <a:sym typeface="Wingdings" pitchFamily="2" charset="2"/>
              </a:rPr>
              <a:t>”</a:t>
            </a:r>
          </a:p>
          <a:p>
            <a:pPr lvl="2">
              <a:buFont typeface="Wingdings" pitchFamily="2" charset="2"/>
              <a:buChar char="à"/>
            </a:pPr>
            <a:r>
              <a:rPr lang="en-US" dirty="0"/>
              <a:t>Article 24 Basic Law: „With a view to maintaining peace, the Federation may enter into a system of mutual collective security; in doing so it shall consent to such limitations upon its sovereign powers as will bring about and secure a lasting peace in Europe and among the nations of the world.</a:t>
            </a:r>
          </a:p>
          <a:p>
            <a:pPr lvl="1"/>
            <a:r>
              <a:rPr lang="en-US" b="1" dirty="0"/>
              <a:t>Budget approval (on a rolling basis)</a:t>
            </a:r>
          </a:p>
          <a:p>
            <a:pPr lvl="2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Gateway for indirect policy-making by Parliament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8241D-DAFE-3F46-AF9D-B68AA4E3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960" y="764373"/>
            <a:ext cx="9540240" cy="1293028"/>
          </a:xfrm>
        </p:spPr>
        <p:txBody>
          <a:bodyPr/>
          <a:lstStyle/>
          <a:p>
            <a:r>
              <a:rPr lang="en-US"/>
              <a:t>Parliament iI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0DC497-417A-584C-8014-08521B2F5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Parliamentary access </a:t>
            </a:r>
            <a:r>
              <a:rPr lang="en-US" dirty="0"/>
              <a:t>is weak: </a:t>
            </a:r>
          </a:p>
          <a:p>
            <a:r>
              <a:rPr lang="en-US" dirty="0"/>
              <a:t>No access to intelligence reports (although oral intelligence briefings upon request)</a:t>
            </a:r>
          </a:p>
          <a:p>
            <a:r>
              <a:rPr lang="en-US" dirty="0"/>
              <a:t>No access to diplomatic cables (although oral briefings upon request)</a:t>
            </a:r>
          </a:p>
          <a:p>
            <a:r>
              <a:rPr lang="en-US" dirty="0"/>
              <a:t>No genuine law-making competence of the Standing Committees (Foreign Affairs; Defense; Economic Cooperation and Development; European Affairs)</a:t>
            </a:r>
          </a:p>
          <a:p>
            <a:r>
              <a:rPr lang="en-US" dirty="0"/>
              <a:t>On the upside: increasing number of field visits, parliamentary group exchange and visits by foreign dignitaries to Berlin</a:t>
            </a:r>
          </a:p>
        </p:txBody>
      </p:sp>
    </p:spTree>
    <p:extLst>
      <p:ext uri="{BB962C8B-B14F-4D97-AF65-F5344CB8AC3E}">
        <p14:creationId xmlns:p14="http://schemas.microsoft.com/office/powerpoint/2010/main" val="99099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48698-8A58-A04F-B9D0-A0194805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 III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BA0E5214-95C5-3F47-98AE-2AD03F1DFDAD}"/>
              </a:ext>
            </a:extLst>
          </p:cNvPr>
          <p:cNvSpPr txBox="1">
            <a:spLocks/>
          </p:cNvSpPr>
          <p:nvPr/>
        </p:nvSpPr>
        <p:spPr>
          <a:xfrm>
            <a:off x="685800" y="2057401"/>
            <a:ext cx="10820400" cy="4983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Parliamentary initiative and control </a:t>
            </a:r>
            <a:r>
              <a:rPr lang="en-US" dirty="0"/>
              <a:t>is weak: </a:t>
            </a:r>
          </a:p>
          <a:p>
            <a:r>
              <a:rPr lang="en-US" dirty="0"/>
              <a:t>No law-making competence of the Standing Committees (Foreign Affairs; Defense; Economic Cooperation and Development; European Affairs)</a:t>
            </a:r>
          </a:p>
          <a:p>
            <a:r>
              <a:rPr lang="en-US" dirty="0"/>
              <a:t>Parliamentary resolutions are non-binding (“We call upon the government…”). Basis: Article 32 Basic Law: ”Relations with foreign states shall be conducted by the Federation.” </a:t>
            </a:r>
          </a:p>
          <a:p>
            <a:r>
              <a:rPr lang="en-US" dirty="0"/>
              <a:t>Mandates for military deployment abroad can only be adopted or rejected, but not amended (although informal processes de facto allow so)</a:t>
            </a:r>
          </a:p>
          <a:p>
            <a:r>
              <a:rPr lang="en-US" dirty="0"/>
              <a:t>No confirmation hearings for senior civilian and military personnel (experience from the “Weimar Republic”)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1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74F37A-8577-F445-BF8D-9E57221E9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 IV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600C47-6F1B-DB41-8E15-E02DC5E5E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Case I: Parliamentary Oversight Panel (</a:t>
            </a:r>
            <a:r>
              <a:rPr lang="en-US" b="1" dirty="0" err="1"/>
              <a:t>PKGr</a:t>
            </a:r>
            <a:r>
              <a:rPr lang="en-US" b="1" dirty="0"/>
              <a:t>)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Responsible for scrutiny of intelligence services at Federal level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Panel can demand the submission of detailed information by the Government (general activities and on operations of particular importance)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Composed of members from all parliamentary groups </a:t>
            </a:r>
            <a:endParaRPr lang="en-US" dirty="0"/>
          </a:p>
          <a:p>
            <a:r>
              <a:rPr lang="en-US" b="1" dirty="0"/>
              <a:t>(Very) Special Case II: G10-Commission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Takes decisions on the necessity and admissibility of restrictions on the privacy of </a:t>
            </a:r>
            <a:r>
              <a:rPr lang="en-US" sz="2200" dirty="0">
                <a:sym typeface="Wingdings" pitchFamily="2" charset="2"/>
              </a:rPr>
              <a:t>correspondence</a:t>
            </a:r>
            <a:r>
              <a:rPr lang="en-US" dirty="0">
                <a:sym typeface="Wingdings" pitchFamily="2" charset="2"/>
              </a:rPr>
              <a:t>, posts and </a:t>
            </a:r>
            <a:r>
              <a:rPr lang="en-US" sz="2200" dirty="0">
                <a:sym typeface="Wingdings" pitchFamily="2" charset="2"/>
              </a:rPr>
              <a:t>telecommunications</a:t>
            </a:r>
            <a:r>
              <a:rPr lang="en-US" dirty="0">
                <a:sym typeface="Wingdings" pitchFamily="2" charset="2"/>
              </a:rPr>
              <a:t> pursuant to Article 10 of the Basic Law. 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Benchmark: „protection of the free democratic basic order or the existence of security of the Federation or of a Land)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6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BCC53-B75D-2B4B-9E71-EEF9F4CC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 V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B8AC76-C97D-5F43-A86D-A29C26AEC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Case III: Parliamentary Enquiry Committee</a:t>
            </a:r>
          </a:p>
          <a:p>
            <a:pPr lvl="1">
              <a:buFont typeface="Wingdings" pitchFamily="2" charset="2"/>
              <a:buChar char="à"/>
            </a:pPr>
            <a:r>
              <a:rPr lang="en-US" sz="2200" dirty="0"/>
              <a:t>Article 44 Basic Law enshrines the parliamentary right to establish a special committee by which Parliament serves as both court and prosecutor. The code of criminal procedure applies. </a:t>
            </a:r>
          </a:p>
          <a:p>
            <a:pPr lvl="1">
              <a:buFont typeface="Wingdings" pitchFamily="2" charset="2"/>
              <a:buChar char="à"/>
            </a:pPr>
            <a:r>
              <a:rPr lang="en-US" sz="2200" dirty="0"/>
              <a:t>Precondition: 25% of Parliament votes in favor of establishing an Enquiry Committee</a:t>
            </a:r>
          </a:p>
          <a:p>
            <a:pPr lvl="1">
              <a:buFont typeface="Wingdings" pitchFamily="2" charset="2"/>
              <a:buChar char="à"/>
            </a:pPr>
            <a:r>
              <a:rPr lang="en-US" sz="2200" dirty="0"/>
              <a:t>Recent examples: NSA-BND Enquiry Committee; Air Strike in Kunduz in September 2009</a:t>
            </a:r>
            <a:r>
              <a:rPr lang="en-US" sz="2200" b="1" dirty="0"/>
              <a:t>. </a:t>
            </a:r>
            <a:endParaRPr lang="en-US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5B6A48-F823-A04B-B884-9BF274F371F0}"/>
              </a:ext>
            </a:extLst>
          </p:cNvPr>
          <p:cNvSpPr txBox="1"/>
          <p:nvPr/>
        </p:nvSpPr>
        <p:spPr>
          <a:xfrm>
            <a:off x="6412992" y="5401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6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BCC53-B75D-2B4B-9E71-EEF9F4CC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Parliament VI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B8AC76-C97D-5F43-A86D-A29C26AEC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Special Case IV: European Policy 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/>
              <a:t>Matters concerning the European Union must be broad to the attention of Parliament “comprehensively and to the earliest possible moment” (Article 23 Basic Law)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/>
              <a:t>Parliament is invited to issue a statement on legal acts on the European level that shall be taken into account by the Government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/>
              <a:t>Chancellor gives “Government Policy Statement” to Parliament immediately before European Council. </a:t>
            </a:r>
          </a:p>
          <a:p>
            <a:pPr lvl="1">
              <a:buFont typeface="Wingdings" pitchFamily="2" charset="2"/>
              <a:buChar char="à"/>
            </a:pPr>
            <a:endParaRPr lang="en-US" b="1" dirty="0"/>
          </a:p>
          <a:p>
            <a:pPr lvl="1"/>
            <a:endParaRPr lang="en-US" sz="2200" dirty="0"/>
          </a:p>
          <a:p>
            <a:pPr lvl="1">
              <a:buFont typeface="Wingdings" pitchFamily="2" charset="2"/>
              <a:buChar char="à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1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2F708-DC91-3440-81AA-A32319BD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C70399-CF5C-B744-8AD7-3DB15B740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Principle I: ”</a:t>
            </a:r>
            <a:r>
              <a:rPr lang="en-US" b="1" dirty="0" err="1"/>
              <a:t>Federführung</a:t>
            </a:r>
            <a:r>
              <a:rPr lang="en-US" b="1" dirty="0"/>
              <a:t>” (lead management)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Very sensitive matter in every bureaucracy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Humanitarian aid vs. development aid; defense procurement vs. defense export; NATO as a security actor and NATO as a political actor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Conflicting interests: wanting to be in charge vs. being able to pass the buck when things go bad. Examples: Afghanistan withdrawal / extraction of local staff; German frigate port call to China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Critics: Prevents “whole-of-government” approach and fosters inter-agency encapsulation and silo mentality</a:t>
            </a:r>
          </a:p>
          <a:p>
            <a:pPr lvl="1">
              <a:buFont typeface="Wingdings" pitchFamily="2" charset="2"/>
              <a:buChar char="à"/>
            </a:pPr>
            <a:r>
              <a:rPr lang="en-US" dirty="0">
                <a:sym typeface="Wingdings" pitchFamily="2" charset="2"/>
              </a:rPr>
              <a:t>Especially difficult if ministries are under the leadership of different parties</a:t>
            </a:r>
          </a:p>
          <a:p>
            <a:pPr lvl="1">
              <a:buFont typeface="Wingdings" pitchFamily="2" charset="2"/>
              <a:buChar char="à"/>
            </a:pPr>
            <a:endParaRPr lang="en-US" dirty="0">
              <a:sym typeface="Wingdings" pitchFamily="2" charset="2"/>
            </a:endParaRPr>
          </a:p>
          <a:p>
            <a:pPr lvl="1">
              <a:buFont typeface="Wingdings" pitchFamily="2" charset="2"/>
              <a:buChar char="à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6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ondensstreife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Kondensstreifen</Template>
  <TotalTime>0</TotalTime>
  <Words>1402</Words>
  <Application>Microsoft Office PowerPoint</Application>
  <PresentationFormat>Breitbild</PresentationFormat>
  <Paragraphs>151</Paragraphs>
  <Slides>20</Slides>
  <Notes>0</Notes>
  <HiddenSlides>0</HiddenSlides>
  <MMClips>2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Kondensstreifen</vt:lpstr>
      <vt:lpstr>Making foreign policy decisions</vt:lpstr>
      <vt:lpstr>PowerPoint-Präsentation</vt:lpstr>
      <vt:lpstr>Parliament I</vt:lpstr>
      <vt:lpstr>Parliament iI </vt:lpstr>
      <vt:lpstr>PARLIAMENT III</vt:lpstr>
      <vt:lpstr>Parliament IV</vt:lpstr>
      <vt:lpstr>Parliament V</vt:lpstr>
      <vt:lpstr>Parliament VI</vt:lpstr>
      <vt:lpstr>Government I</vt:lpstr>
      <vt:lpstr>Government II</vt:lpstr>
      <vt:lpstr>Government III</vt:lpstr>
      <vt:lpstr>Bureaucracy Chain of command</vt:lpstr>
      <vt:lpstr>PowerPoint-Präsentation</vt:lpstr>
      <vt:lpstr>Government IV</vt:lpstr>
      <vt:lpstr>Judiciary I</vt:lpstr>
      <vt:lpstr>Case Study: guidelines indo-pacific I</vt:lpstr>
      <vt:lpstr>Case Study: guidelines indo-pacific II </vt:lpstr>
      <vt:lpstr>Review of status quo</vt:lpstr>
      <vt:lpstr>Key findings I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Schrot, Jacob</dc:creator>
  <cp:lastModifiedBy>Schrot, Jacob</cp:lastModifiedBy>
  <cp:revision>408</cp:revision>
  <dcterms:created xsi:type="dcterms:W3CDTF">2021-11-22T15:52:23Z</dcterms:created>
  <dcterms:modified xsi:type="dcterms:W3CDTF">2022-09-16T17:46:23Z</dcterms:modified>
</cp:coreProperties>
</file>